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>
        <p:scale>
          <a:sx n="100" d="100"/>
          <a:sy n="100" d="100"/>
        </p:scale>
        <p:origin x="1670" y="-4085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6839" y="1242316"/>
            <a:ext cx="6434721" cy="740251"/>
          </a:xfrm>
          <a:prstGeom prst="rect">
            <a:avLst/>
          </a:prstGeom>
          <a:noFill/>
          <a:ln>
            <a:solidFill>
              <a:srgbClr val="1E9638"/>
            </a:solidFill>
          </a:ln>
        </p:spPr>
        <p:txBody>
          <a:bodyPr vert="horz" lIns="136881" tIns="68441" rIns="136881" bIns="68441" rtlCol="0" anchor="t">
            <a:normAutofit fontScale="37500" lnSpcReduction="200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900" dirty="0">
                <a:latin typeface="Arial" pitchFamily="34" charset="0"/>
                <a:cs typeface="Arial" pitchFamily="34" charset="0"/>
              </a:rPr>
              <a:t>Gisele Aparecida Fernandes</a:t>
            </a:r>
            <a:r>
              <a:rPr lang="pt-BR" sz="19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, Luiza Maria Marques do Lago</a:t>
            </a:r>
            <a:r>
              <a:rPr lang="pt-BR" sz="19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, Marcia Furtado Avanza</a:t>
            </a:r>
            <a:r>
              <a:rPr lang="pt-BR" sz="19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, José Guilherme Vartanian</a:t>
            </a:r>
            <a:r>
              <a:rPr lang="pt-BR" sz="19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, Luiz Paulo Kowalski</a:t>
            </a:r>
            <a:r>
              <a:rPr lang="pt-BR" sz="1900" baseline="30000" dirty="0">
                <a:latin typeface="Arial" pitchFamily="34" charset="0"/>
                <a:cs typeface="Arial" pitchFamily="34" charset="0"/>
              </a:rPr>
              <a:t>3,4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, Maria Paula Curado</a:t>
            </a:r>
            <a:r>
              <a:rPr lang="pt-BR" sz="1900" baseline="30000" dirty="0">
                <a:latin typeface="Arial" pitchFamily="34" charset="0"/>
                <a:cs typeface="Arial" pitchFamily="34" charset="0"/>
              </a:rPr>
              <a:t>1</a:t>
            </a:r>
          </a:p>
          <a:p>
            <a:endParaRPr lang="pt-BR" sz="19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16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Grupo de Epidemiologia e Estatística em Câncer, A.C. Camargo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Cancer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Center, São Paulo, SP, Brasil.</a:t>
            </a:r>
          </a:p>
          <a:p>
            <a:pPr algn="l"/>
            <a:r>
              <a:rPr lang="pt-BR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Universidade de São Paulo, São Paulo, Brasil.</a:t>
            </a:r>
          </a:p>
          <a:p>
            <a:pPr algn="l"/>
            <a:r>
              <a:rPr lang="pt-BR" sz="16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Departamento de Otorrinolaringologia e Cirurgia de Cabeça e Pescoço , A.C. Camargo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Cancer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Center, São Paulo, Brasil.</a:t>
            </a:r>
          </a:p>
          <a:p>
            <a:pPr algn="l"/>
            <a:r>
              <a:rPr lang="pt-BR" sz="16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Departamento de Cirurgia de Cabeça e Pescoço Faculdade de Medicina, Universidade de São Paulo, São Paulo, Brasil.</a:t>
            </a: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82000" y="2050455"/>
            <a:ext cx="3094253" cy="1613821"/>
            <a:chOff x="321225" y="1657222"/>
            <a:chExt cx="2885207" cy="1062134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777341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 sobrevida dos pacientes com câncer de cabeça e pescoço permaneceu estável nas últimas décadas, cerca de 53% aos cinco anos. A principal razão consiste nos casos serem diagnosticados em estadiamento avançado o que reduz a chance de cura. Uma das principais causas do atraso no diagnóstico é a falta de conhecimento a respeito da doença. Informações em saúde são relevantes para educar a população sobre os riscos de câncer. O objetivo desse trabalho foi descrever o objeto de cobertura das matérias sobre o câncer de cabeça e pescoço em três jornais em papel e online no Brasil, entre 2018 a 2020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97057" y="3737972"/>
            <a:ext cx="3111956" cy="3062958"/>
            <a:chOff x="280123" y="4125455"/>
            <a:chExt cx="3119900" cy="2301413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0123" y="4125455"/>
              <a:ext cx="3102150" cy="25149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97873" y="4454843"/>
              <a:ext cx="3102150" cy="197202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 pesquisa utilizou jornais impressos e online, e limitou-se a matérias publicadas entre janeiro de 2018 a dezembro de 2020 dos três principais jornais brasileiros. Os dados foram extraídos através de filtragem e identificados pelas palavras-chave 'câncer', 'tumor' e 'oncologia’. Os artigos foram recuperados e lidos, os duplicados foram excluídos. Pesquisas textuais foram realizadas nas matérias que tinham algum conteúdo sobre câncer de cabeça e pescoço, com o objetivo de categorizar a informação, como fatores de risco, sinais e sintomas, tratamentos entre outros.</a:t>
              </a: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195586" y="6913587"/>
            <a:ext cx="3164179" cy="3639194"/>
            <a:chOff x="413916" y="7041978"/>
            <a:chExt cx="3136964" cy="698074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804" y="7041978"/>
              <a:ext cx="3102148" cy="81170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13916" y="7135473"/>
              <a:ext cx="3136964" cy="6045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 câncer de cabeça e pescoço foi o câncer menos citado nas matérias conjuntas, e não foi abordado isoladamente em nenhuma matéria.</a:t>
              </a: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Tabela 1. Número de notícias por topografia de câncer citadas isoladamente ou associadas a outros cânceres, no Brasil, de 2018 a 2020.</a:t>
              </a: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Entre os homens o número de casos estimados de câncer de cabeça e pescoço foi semelhante ao câncer pulmão, essa neoplasia apresenta o terceiro maior valor gasto em centimetragem de matérias jornalística, enquanto o valor gasto com câncer de cabeça e pescoço foi zero</a:t>
              </a: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972C84F-BB1E-4656-9BC8-9EC1A591E541}"/>
              </a:ext>
            </a:extLst>
          </p:cNvPr>
          <p:cNvGrpSpPr/>
          <p:nvPr/>
        </p:nvGrpSpPr>
        <p:grpSpPr>
          <a:xfrm>
            <a:off x="3480378" y="2035802"/>
            <a:ext cx="3128503" cy="3053898"/>
            <a:chOff x="3638133" y="1671299"/>
            <a:chExt cx="3016985" cy="1527731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174774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lIns="102879" tIns="51440" rIns="102879" bIns="5144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04977"/>
              <a:ext cx="3007567" cy="1294053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185494" y="10178232"/>
            <a:ext cx="6434721" cy="842319"/>
            <a:chOff x="752190" y="4988449"/>
            <a:chExt cx="5915474" cy="868036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781195" y="4988449"/>
              <a:ext cx="2874609" cy="344936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52190" y="5416397"/>
              <a:ext cx="5915474" cy="440088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 câncer de cabeça e pescoço não foi abordado como pauta principal em nenhuma matéria jornalística.   A mídia como veículo de informação social limitou-se a divulgar sobre tratamento. Cabe às sociedades cientificas e organizações se mobilizarem com iniciativas que aumentem o letramento em saúde da população favorecendo o diagnóstico precoce dessa neoplasia.</a:t>
              </a: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27417659-2D1D-49D9-AFFE-48873AA85DF5}"/>
              </a:ext>
            </a:extLst>
          </p:cNvPr>
          <p:cNvSpPr/>
          <p:nvPr/>
        </p:nvSpPr>
        <p:spPr>
          <a:xfrm>
            <a:off x="3491713" y="5170253"/>
            <a:ext cx="3094251" cy="4963720"/>
          </a:xfrm>
          <a:prstGeom prst="rect">
            <a:avLst/>
          </a:prstGeom>
          <a:ln>
            <a:solidFill>
              <a:srgbClr val="1E963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just"/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190376" y="11514888"/>
            <a:ext cx="6452947" cy="607050"/>
            <a:chOff x="3653234" y="8037902"/>
            <a:chExt cx="2823124" cy="1169826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2"/>
              <a:ext cx="2823123" cy="659009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6"/>
              <a:ext cx="2823124" cy="62293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Dra. Maria Paula Curado - E-mail: </a:t>
              </a:r>
              <a:r>
                <a:rPr lang="pt-BR" sz="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mp.curado@accamargo.org,br</a:t>
              </a:r>
              <a:r>
                <a:rPr lang="pt-BR" sz="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|  Dra. Gisele Aparecida Fernandes - E-mail: gisele.fernandes@accamargo.org.br</a:t>
              </a:r>
            </a:p>
            <a:p>
              <a:pPr algn="just"/>
              <a:endParaRPr lang="pt-BR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74160" y="741708"/>
            <a:ext cx="6434721" cy="481883"/>
          </a:xfrm>
          <a:prstGeom prst="rect">
            <a:avLst/>
          </a:prstGeom>
          <a:solidFill>
            <a:srgbClr val="1E9638"/>
          </a:solidFill>
        </p:spPr>
        <p:txBody>
          <a:bodyPr vert="horz" lIns="102879" tIns="51440" rIns="102879" bIns="51440" rtlCol="0" anchor="ctr">
            <a:normAutofit fontScale="90000" lnSpcReduction="200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Cobertura da imprensa sobre câncer de cabeça e pescoço em jornais  brasileiros, um panorama 2018-2020</a:t>
            </a:r>
            <a:endParaRPr lang="pt-BR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F2508B-8F32-5CBB-A658-0C479E737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57" y="47837"/>
            <a:ext cx="1917135" cy="6743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1FDCC3F-DEB4-D08F-ED2A-FD0EC831A9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8" t="-8585" r="14100" b="12490"/>
          <a:stretch/>
        </p:blipFill>
        <p:spPr>
          <a:xfrm>
            <a:off x="3335589" y="35617"/>
            <a:ext cx="1738826" cy="6743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837C26-303F-F29A-9F53-9D71D31397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60" t="32701" r="33302" b="25176"/>
          <a:stretch/>
        </p:blipFill>
        <p:spPr>
          <a:xfrm>
            <a:off x="4667052" y="1535705"/>
            <a:ext cx="496572" cy="338704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82E2051-0435-4D76-711E-409C86D18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46496"/>
              </p:ext>
            </p:extLst>
          </p:nvPr>
        </p:nvGraphicFramePr>
        <p:xfrm>
          <a:off x="331483" y="8228622"/>
          <a:ext cx="2860808" cy="1490744"/>
        </p:xfrm>
        <a:graphic>
          <a:graphicData uri="http://schemas.openxmlformats.org/drawingml/2006/table">
            <a:tbl>
              <a:tblPr firstRow="1" firstCol="1" bandRow="1"/>
              <a:tblGrid>
                <a:gridCol w="1099015">
                  <a:extLst>
                    <a:ext uri="{9D8B030D-6E8A-4147-A177-3AD203B41FA5}">
                      <a16:colId xmlns:a16="http://schemas.microsoft.com/office/drawing/2014/main" val="1151669514"/>
                    </a:ext>
                  </a:extLst>
                </a:gridCol>
                <a:gridCol w="270621">
                  <a:extLst>
                    <a:ext uri="{9D8B030D-6E8A-4147-A177-3AD203B41FA5}">
                      <a16:colId xmlns:a16="http://schemas.microsoft.com/office/drawing/2014/main" val="901957201"/>
                    </a:ext>
                  </a:extLst>
                </a:gridCol>
                <a:gridCol w="367716">
                  <a:extLst>
                    <a:ext uri="{9D8B030D-6E8A-4147-A177-3AD203B41FA5}">
                      <a16:colId xmlns:a16="http://schemas.microsoft.com/office/drawing/2014/main" val="3104511329"/>
                    </a:ext>
                  </a:extLst>
                </a:gridCol>
                <a:gridCol w="334662">
                  <a:extLst>
                    <a:ext uri="{9D8B030D-6E8A-4147-A177-3AD203B41FA5}">
                      <a16:colId xmlns:a16="http://schemas.microsoft.com/office/drawing/2014/main" val="576862087"/>
                    </a:ext>
                  </a:extLst>
                </a:gridCol>
                <a:gridCol w="431757">
                  <a:extLst>
                    <a:ext uri="{9D8B030D-6E8A-4147-A177-3AD203B41FA5}">
                      <a16:colId xmlns:a16="http://schemas.microsoft.com/office/drawing/2014/main" val="3774718974"/>
                    </a:ext>
                  </a:extLst>
                </a:gridCol>
                <a:gridCol w="357037">
                  <a:extLst>
                    <a:ext uri="{9D8B030D-6E8A-4147-A177-3AD203B41FA5}">
                      <a16:colId xmlns:a16="http://schemas.microsoft.com/office/drawing/2014/main" val="394253037"/>
                    </a:ext>
                  </a:extLst>
                </a:gridCol>
              </a:tblGrid>
              <a:tr h="2557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Matérias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014371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Isolado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Associado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947744"/>
                  </a:ext>
                </a:extLst>
              </a:tr>
              <a:tr h="1888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Câncer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933612"/>
                  </a:ext>
                </a:extLst>
              </a:tr>
              <a:tr h="1703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Mama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472277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Pulmão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743067"/>
                  </a:ext>
                </a:extLst>
              </a:tr>
              <a:tr h="1452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Próstata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95913"/>
                  </a:ext>
                </a:extLst>
              </a:tr>
              <a:tr h="117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Colón e 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reto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732322"/>
                  </a:ext>
                </a:extLst>
              </a:tr>
              <a:tr h="1891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Cabeça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pescoço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30156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ADE3230-5A02-A0F2-7128-991055723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332505"/>
              </p:ext>
            </p:extLst>
          </p:nvPr>
        </p:nvGraphicFramePr>
        <p:xfrm>
          <a:off x="3522906" y="2945446"/>
          <a:ext cx="3037476" cy="1925080"/>
        </p:xfrm>
        <a:graphic>
          <a:graphicData uri="http://schemas.openxmlformats.org/drawingml/2006/table">
            <a:tbl>
              <a:tblPr firstRow="1" firstCol="1" bandRow="1"/>
              <a:tblGrid>
                <a:gridCol w="692824">
                  <a:extLst>
                    <a:ext uri="{9D8B030D-6E8A-4147-A177-3AD203B41FA5}">
                      <a16:colId xmlns:a16="http://schemas.microsoft.com/office/drawing/2014/main" val="1204625593"/>
                    </a:ext>
                  </a:extLst>
                </a:gridCol>
                <a:gridCol w="586570">
                  <a:extLst>
                    <a:ext uri="{9D8B030D-6E8A-4147-A177-3AD203B41FA5}">
                      <a16:colId xmlns:a16="http://schemas.microsoft.com/office/drawing/2014/main" val="162893103"/>
                    </a:ext>
                  </a:extLst>
                </a:gridCol>
                <a:gridCol w="586570">
                  <a:extLst>
                    <a:ext uri="{9D8B030D-6E8A-4147-A177-3AD203B41FA5}">
                      <a16:colId xmlns:a16="http://schemas.microsoft.com/office/drawing/2014/main" val="3948093678"/>
                    </a:ext>
                  </a:extLst>
                </a:gridCol>
                <a:gridCol w="1171512">
                  <a:extLst>
                    <a:ext uri="{9D8B030D-6E8A-4147-A177-3AD203B41FA5}">
                      <a16:colId xmlns:a16="http://schemas.microsoft.com/office/drawing/2014/main" val="599286681"/>
                    </a:ext>
                  </a:extLst>
                </a:gridCol>
              </a:tblGrid>
              <a:tr h="168648">
                <a:tc rowSpan="3">
                  <a:txBody>
                    <a:bodyPr/>
                    <a:lstStyle/>
                    <a:p>
                      <a:pPr algn="ctr"/>
                      <a:r>
                        <a:rPr lang="en-US" sz="7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Câncer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Incidência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510739"/>
                  </a:ext>
                </a:extLst>
              </a:tr>
              <a:tr h="2364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Mulher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Homem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matérias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(U/$)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413006"/>
                  </a:ext>
                </a:extLst>
              </a:tr>
              <a:tr h="3378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 incidência (casos)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 de incidência (casos)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 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câncer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838725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Mama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43.7 (66,280)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1,511,260.49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198464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Colón e 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 (20,470)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18.8 (20,540)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29,964.83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19188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Pulmão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 (12,440)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 (17,760)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380,026.84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57028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Prostata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50.8 (65,840)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432,282.43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940399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Cabeça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Pescoço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 (5,190)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 (17,650)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491399"/>
                  </a:ext>
                </a:extLst>
              </a:tr>
            </a:tbl>
          </a:graphicData>
        </a:graphic>
      </p:graphicFrame>
      <p:sp>
        <p:nvSpPr>
          <p:cNvPr id="41" name="CaixaDeTexto 40">
            <a:extLst>
              <a:ext uri="{FF2B5EF4-FFF2-40B4-BE49-F238E27FC236}">
                <a16:creationId xmlns:a16="http://schemas.microsoft.com/office/drawing/2014/main" id="{21109DDF-63F8-27FA-ABD8-1630F6D2FC90}"/>
              </a:ext>
            </a:extLst>
          </p:cNvPr>
          <p:cNvSpPr txBox="1"/>
          <p:nvPr/>
        </p:nvSpPr>
        <p:spPr>
          <a:xfrm>
            <a:off x="3565814" y="4868424"/>
            <a:ext cx="341947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Cabeça</a:t>
            </a:r>
            <a:r>
              <a:rPr lang="en-US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pescoço</a:t>
            </a:r>
            <a:r>
              <a:rPr lang="en-US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cavidade</a:t>
            </a:r>
            <a:r>
              <a:rPr lang="en-US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oral+orofarínge</a:t>
            </a:r>
            <a:endParaRPr lang="pt-BR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6454020-F711-7F22-B0DB-0EC9F7694E96}"/>
              </a:ext>
            </a:extLst>
          </p:cNvPr>
          <p:cNvSpPr txBox="1"/>
          <p:nvPr/>
        </p:nvSpPr>
        <p:spPr>
          <a:xfrm>
            <a:off x="3494402" y="2503968"/>
            <a:ext cx="31144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Tabela 2. Taxas de incidência padronizadas por idade estimadas para o Brasil até 2020, custos de jornais de 2018 a 2020 por tipo de câncer no Brasil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0941CC9-35B7-84DF-3F84-D21DE61D3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1678" y="1505210"/>
            <a:ext cx="699374" cy="3832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8B71FC9-EF36-3BA0-38EA-B2D5C47A8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4370" y="1446150"/>
            <a:ext cx="506012" cy="506012"/>
          </a:xfrm>
          <a:prstGeom prst="rect">
            <a:avLst/>
          </a:prstGeom>
        </p:spPr>
      </p:pic>
      <p:sp>
        <p:nvSpPr>
          <p:cNvPr id="38" name="Subtítulo 2">
            <a:extLst>
              <a:ext uri="{FF2B5EF4-FFF2-40B4-BE49-F238E27FC236}">
                <a16:creationId xmlns:a16="http://schemas.microsoft.com/office/drawing/2014/main" id="{478891EB-0F55-7069-2B89-54938CDD327B}"/>
              </a:ext>
            </a:extLst>
          </p:cNvPr>
          <p:cNvSpPr txBox="1">
            <a:spLocks/>
          </p:cNvSpPr>
          <p:nvPr/>
        </p:nvSpPr>
        <p:spPr>
          <a:xfrm>
            <a:off x="190376" y="11045791"/>
            <a:ext cx="6452947" cy="427050"/>
          </a:xfrm>
          <a:prstGeom prst="rect">
            <a:avLst/>
          </a:prstGeom>
          <a:solidFill>
            <a:schemeClr val="bg1"/>
          </a:solidFill>
          <a:ln>
            <a:solidFill>
              <a:srgbClr val="1E9638"/>
            </a:solidFill>
          </a:ln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Financiador</a:t>
            </a:r>
            <a:r>
              <a:rPr lang="en-US" sz="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resumo</a:t>
            </a:r>
            <a:r>
              <a:rPr lang="en-US" sz="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project has received funding from the European Union’s Horizon 2020 research and innovation </a:t>
            </a:r>
            <a:r>
              <a:rPr lang="en-US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under grant agreement No 825771–Translational studies of HEAD and neck cancer in South America and Europe – </a:t>
            </a:r>
            <a:r>
              <a:rPr lang="en-US" sz="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HEADSpAcE</a:t>
            </a:r>
            <a:r>
              <a:rPr lang="en-US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Co-funded by the São Paulo Research Foundation (FAPESP), Thematic Research Project: Grant # 2018/26297-3.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2AE6A98-DBFF-DECE-6C61-3D02A03E3D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t="14738" r="430"/>
          <a:stretch/>
        </p:blipFill>
        <p:spPr>
          <a:xfrm>
            <a:off x="467941" y="5254368"/>
            <a:ext cx="1424652" cy="1352965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2DE68311-743F-ACA8-59E4-56009CF6E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34433"/>
              </p:ext>
            </p:extLst>
          </p:nvPr>
        </p:nvGraphicFramePr>
        <p:xfrm>
          <a:off x="3577891" y="5909292"/>
          <a:ext cx="2943241" cy="4162638"/>
        </p:xfrm>
        <a:graphic>
          <a:graphicData uri="http://schemas.openxmlformats.org/drawingml/2006/table">
            <a:tbl>
              <a:tblPr firstRow="1" firstCol="1" bandRow="1"/>
              <a:tblGrid>
                <a:gridCol w="1936330">
                  <a:extLst>
                    <a:ext uri="{9D8B030D-6E8A-4147-A177-3AD203B41FA5}">
                      <a16:colId xmlns:a16="http://schemas.microsoft.com/office/drawing/2014/main" val="1899487170"/>
                    </a:ext>
                  </a:extLst>
                </a:gridCol>
                <a:gridCol w="1006911">
                  <a:extLst>
                    <a:ext uri="{9D8B030D-6E8A-4147-A177-3AD203B41FA5}">
                      <a16:colId xmlns:a16="http://schemas.microsoft.com/office/drawing/2014/main" val="2106263898"/>
                    </a:ext>
                  </a:extLst>
                </a:gridCol>
              </a:tblGrid>
              <a:tr h="93783">
                <a:tc>
                  <a:txBody>
                    <a:bodyPr/>
                    <a:lstStyle/>
                    <a:p>
                      <a:pPr algn="ctr"/>
                      <a:r>
                        <a:rPr lang="pt-BR" sz="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Título da Matéria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Assunto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156407"/>
                  </a:ext>
                </a:extLst>
              </a:tr>
              <a:tr h="281349"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 pode ter 600 mil novos casos de câncer neste ano.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Estado de São Paulo (2018)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Incidência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491596"/>
                  </a:ext>
                </a:extLst>
              </a:tr>
              <a:tr h="281349">
                <a:tc>
                  <a:txBody>
                    <a:bodyPr/>
                    <a:lstStyle/>
                    <a:p>
                      <a:pPr algn="ctr"/>
                      <a:r>
                        <a:rPr lang="pt-BR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imunoterapia contra o câncer avança, apesar de custos e limitações.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Estado de São Paulo (2018)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Tratamento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475367"/>
                  </a:ext>
                </a:extLst>
              </a:tr>
              <a:tr h="281349">
                <a:tc>
                  <a:txBody>
                    <a:bodyPr/>
                    <a:lstStyle/>
                    <a:p>
                      <a:pPr algn="ctr"/>
                      <a:r>
                        <a:rPr lang="pt-BR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dez anos, Icesp une pesquisa, terapias de ponta e tratamento humanizado.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Folha de São Paulo (2018)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Tratamento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10389"/>
                  </a:ext>
                </a:extLst>
              </a:tr>
              <a:tr h="281349"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Entenda o que é a </a:t>
                      </a:r>
                      <a:r>
                        <a:rPr lang="pt-BR" sz="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protonterapia</a:t>
                      </a:r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que utiliza feixes de prótons para combater o câncer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Globo (2018)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Tratamento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91227"/>
                  </a:ext>
                </a:extLst>
              </a:tr>
              <a:tr h="281349"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Trauma na infância aumenta risco de depressão após diagnóstico de câncer, diz pesquisa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Globo (2018)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Psicológicos</a:t>
                      </a:r>
                      <a:r>
                        <a:rPr lang="pt-BR" sz="6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657751"/>
                  </a:ext>
                </a:extLst>
              </a:tr>
              <a:tr h="324564"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Governo Doria planeja desmobilizar fundação do câncer de SP.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Estado de São Paulo (2019)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Próteses de cabeça e pescoço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903665"/>
                  </a:ext>
                </a:extLst>
              </a:tr>
              <a:tr h="281349"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Oncologistas brasileiros participam do maior evento sobre câncer do mundo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Estado de São Paulo (2019)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Congresso internacional 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328873"/>
                  </a:ext>
                </a:extLst>
              </a:tr>
              <a:tr h="281349"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Drauzio Varella recebe prêmio por sua trajetória e contribuição à oncologia.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Folha de São Paulo (2019)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Prêmio </a:t>
                      </a:r>
                      <a:r>
                        <a:rPr lang="pt-BR" sz="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nacioanal</a:t>
                      </a:r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444153"/>
                  </a:ext>
                </a:extLst>
              </a:tr>
              <a:tr h="281349"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Novo olhar sobre o câncer transforma paciente em protagonista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Folha de São Paulo (2019)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Reabilitação laringe 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621684"/>
                  </a:ext>
                </a:extLst>
              </a:tr>
              <a:tr h="187566">
                <a:tc>
                  <a:txBody>
                    <a:bodyPr/>
                    <a:lstStyle/>
                    <a:p>
                      <a:pPr algn="ctr"/>
                      <a:r>
                        <a:rPr lang="pt-BR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Tratamento personalizado contra o câncer 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Folha de São Paulo (2019)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Tratamento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802746"/>
                  </a:ext>
                </a:extLst>
              </a:tr>
              <a:tr h="375132">
                <a:tc>
                  <a:txBody>
                    <a:bodyPr/>
                    <a:lstStyle/>
                    <a:p>
                      <a:pPr algn="ctr"/>
                      <a:r>
                        <a:rPr lang="pt-BR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Antes, apagávamos incêndio, agora temos que arrumar a casa', diz médica sobre novidades nos tratamentos de câncer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Globo (2019)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Fatores de risco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HPV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515846"/>
                  </a:ext>
                </a:extLst>
              </a:tr>
              <a:tr h="270879"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Estudo mostra que atraso de um mês no tratamento de câncer eleva risco de morte em 10%.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Folha de São Paulo (2020)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Tratamento e Mortalidade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951027"/>
                  </a:ext>
                </a:extLst>
              </a:tr>
              <a:tr h="281349">
                <a:tc>
                  <a:txBody>
                    <a:bodyPr/>
                    <a:lstStyle/>
                    <a:p>
                      <a:pPr algn="ctr"/>
                      <a:r>
                        <a:rPr lang="pt-BR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 novos medicamento, imunoterapia para pacientes com câncer se desenvolve no país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Globo (2020)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Tratamento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754086"/>
                  </a:ext>
                </a:extLst>
              </a:tr>
              <a:tr h="375132"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Há dois tipos de câncer de útero. Um deles pode ser eliminado com vacina e exames, diz diretora da Sociedade de Oncologia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Globo (2020)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Fatores de risco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HPV 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01987"/>
                  </a:ext>
                </a:extLst>
              </a:tr>
            </a:tbl>
          </a:graphicData>
        </a:graphic>
      </p:graphicFrame>
      <p:sp>
        <p:nvSpPr>
          <p:cNvPr id="39" name="CaixaDeTexto 38">
            <a:extLst>
              <a:ext uri="{FF2B5EF4-FFF2-40B4-BE49-F238E27FC236}">
                <a16:creationId xmlns:a16="http://schemas.microsoft.com/office/drawing/2014/main" id="{65A56F88-808B-A47F-95D1-E54A56C58A55}"/>
              </a:ext>
            </a:extLst>
          </p:cNvPr>
          <p:cNvSpPr txBox="1"/>
          <p:nvPr/>
        </p:nvSpPr>
        <p:spPr>
          <a:xfrm>
            <a:off x="3506350" y="5557256"/>
            <a:ext cx="3114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Quadro 1- Descrição das matérias jornalísticas sobre câncer de cabeça e pescoço no Brasil, de 2018 a 2020.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878F936-5AED-5AFE-D18B-775C32E7F4AB}"/>
              </a:ext>
            </a:extLst>
          </p:cNvPr>
          <p:cNvSpPr txBox="1"/>
          <p:nvPr/>
        </p:nvSpPr>
        <p:spPr>
          <a:xfrm>
            <a:off x="3565814" y="5162335"/>
            <a:ext cx="29084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Das 14 matérias que citaram o câncer de cabeça e pescoço com outros tipos de câncer, a maioria (6 matérias) escreveram sobre tratamento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BB50CF5-EC68-3063-2995-68191F18B1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1887" y="5960447"/>
            <a:ext cx="1508171" cy="830672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B81372D6-2C9A-73F3-91FF-D1B2A6EA10A2}"/>
              </a:ext>
            </a:extLst>
          </p:cNvPr>
          <p:cNvSpPr/>
          <p:nvPr/>
        </p:nvSpPr>
        <p:spPr>
          <a:xfrm>
            <a:off x="3560744" y="4604450"/>
            <a:ext cx="2999637" cy="291316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3AA8E6F-475A-641B-B7CC-8501631F49D6}"/>
              </a:ext>
            </a:extLst>
          </p:cNvPr>
          <p:cNvSpPr/>
          <p:nvPr/>
        </p:nvSpPr>
        <p:spPr>
          <a:xfrm>
            <a:off x="319406" y="9536257"/>
            <a:ext cx="2882915" cy="20834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1101</Words>
  <Application>Microsoft Office PowerPoint</Application>
  <PresentationFormat>Personalizar</PresentationFormat>
  <Paragraphs>172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Gisele Aparecida Fernandes</cp:lastModifiedBy>
  <cp:revision>39</cp:revision>
  <dcterms:modified xsi:type="dcterms:W3CDTF">2022-06-10T20:46:16Z</dcterms:modified>
</cp:coreProperties>
</file>