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sldIdLst>
    <p:sldId id="260" r:id="rId2"/>
  </p:sldIdLst>
  <p:sldSz cx="6840538" cy="121697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3">
          <p15:clr>
            <a:srgbClr val="A4A3A4"/>
          </p15:clr>
        </p15:guide>
        <p15:guide id="2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76"/>
  </p:normalViewPr>
  <p:slideViewPr>
    <p:cSldViewPr>
      <p:cViewPr>
        <p:scale>
          <a:sx n="90" d="100"/>
          <a:sy n="90" d="100"/>
        </p:scale>
        <p:origin x="1464" y="-6"/>
      </p:cViewPr>
      <p:guideLst>
        <p:guide orient="horz" pos="383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03DD8-A347-4837-B837-A65F0D63D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067" y="1991675"/>
            <a:ext cx="5130404" cy="4236885"/>
          </a:xfrm>
        </p:spPr>
        <p:txBody>
          <a:bodyPr anchor="b"/>
          <a:lstStyle>
            <a:lvl1pPr algn="ctr"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15C460-D2DD-4A64-9DC7-3BC7829D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067" y="6391950"/>
            <a:ext cx="5130404" cy="2938211"/>
          </a:xfrm>
        </p:spPr>
        <p:txBody>
          <a:bodyPr/>
          <a:lstStyle>
            <a:lvl1pPr marL="0" indent="0" algn="ctr">
              <a:buNone/>
              <a:defRPr sz="1347"/>
            </a:lvl1pPr>
            <a:lvl2pPr marL="256535" indent="0" algn="ctr">
              <a:buNone/>
              <a:defRPr sz="1122"/>
            </a:lvl2pPr>
            <a:lvl3pPr marL="513070" indent="0" algn="ctr">
              <a:buNone/>
              <a:defRPr sz="1010"/>
            </a:lvl3pPr>
            <a:lvl4pPr marL="769605" indent="0" algn="ctr">
              <a:buNone/>
              <a:defRPr sz="898"/>
            </a:lvl4pPr>
            <a:lvl5pPr marL="1026140" indent="0" algn="ctr">
              <a:buNone/>
              <a:defRPr sz="898"/>
            </a:lvl5pPr>
            <a:lvl6pPr marL="1282675" indent="0" algn="ctr">
              <a:buNone/>
              <a:defRPr sz="898"/>
            </a:lvl6pPr>
            <a:lvl7pPr marL="1539210" indent="0" algn="ctr">
              <a:buNone/>
              <a:defRPr sz="898"/>
            </a:lvl7pPr>
            <a:lvl8pPr marL="1795744" indent="0" algn="ctr">
              <a:buNone/>
              <a:defRPr sz="898"/>
            </a:lvl8pPr>
            <a:lvl9pPr marL="2052279" indent="0" algn="ctr">
              <a:buNone/>
              <a:defRPr sz="898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3C2A1A-ADED-456B-AB80-F359C6ED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F9C5FA-62EE-4048-8D0D-A2B5AE6E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85ED34-A14D-45A6-BF06-9BBAFCC0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4954-E8A4-48AF-BBA0-75237F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16687A-D3B4-4804-BE78-DE804A16E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553F0E-934A-4758-A665-C42C78DA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432545-405F-49DC-A0DD-32D93ACB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DEE3D4-4E84-4B0B-9E1D-3B02C01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2B96E6-99A8-4EDA-AEE1-5BF7AE43A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95260" y="647928"/>
            <a:ext cx="1474991" cy="103133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566AC7-A3DF-420C-94A7-AF2EA45E8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0287" y="647928"/>
            <a:ext cx="4339466" cy="103133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84B4D-02CE-4240-B366-9D12D25F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0DBE47-6ECD-47A5-B394-F6ED42B7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2E6A16-3E13-4108-8AE3-B610EE27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C727F-8C11-4A16-AFF7-56F28AC3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BCE453-6BB6-491C-A9BD-DB773440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E709DA-D21C-45EE-B603-758DB735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7B658D-FFC8-45C2-9031-719B723E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0ECF56-6762-42D2-8B46-C5C7054B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B2E27-A0B6-4D23-8843-7DAB3AB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033995"/>
            <a:ext cx="5899964" cy="5062287"/>
          </a:xfrm>
        </p:spPr>
        <p:txBody>
          <a:bodyPr anchor="b"/>
          <a:lstStyle>
            <a:lvl1pPr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7E8D21-9F93-4C24-8ABE-1774FF8A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4" y="8144173"/>
            <a:ext cx="5899964" cy="2662137"/>
          </a:xfrm>
        </p:spPr>
        <p:txBody>
          <a:bodyPr/>
          <a:lstStyle>
            <a:lvl1pPr marL="0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1pPr>
            <a:lvl2pPr marL="256535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2pPr>
            <a:lvl3pPr marL="51307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6960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02614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28267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53921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179574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05227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14487-6D71-425C-B8A1-69915B8A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68B0B2-F699-4E37-B732-4931FE8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55B72-9003-4D33-B2A8-FCCEA10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28F89-E68E-40AA-83E6-27D6DFEB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B9A7F-3DE7-475B-B3BA-D1F5AC74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87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2F2333-855C-4548-932B-5E0DAC19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022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623C35-3451-4D97-8026-3A0F9976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EB884-0ADE-4228-A550-F60599E0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1846FD-2E74-4039-B555-D0C58015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BFA82-E404-419B-B9DB-6324E9A6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647929"/>
            <a:ext cx="5899964" cy="235226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A2F11D-FA72-4D20-A54D-31C8C4A3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78" y="2983286"/>
            <a:ext cx="2893868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8BE7D2-0877-4A85-9130-974472AED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178" y="4445348"/>
            <a:ext cx="2893868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1EB3AB-48EE-4D26-9B8C-DB9BFEE78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3022" y="2983286"/>
            <a:ext cx="2908120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E9B255-C3D0-4A02-985D-28D623CDD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3022" y="4445348"/>
            <a:ext cx="2908120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45AA26-B6DD-47BA-B005-55F0AB45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CAAEBF-C2EC-4553-8223-1EA00175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99B7BA0-4DAB-4F19-87E6-C4FDB0F3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DE844-7AA2-46E3-946F-5ECDAE35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9360BB-0DEE-438E-AEC2-F855AE4F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874829-4DF6-4283-A006-F1A0063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78303-0647-4FFC-ACA8-A52BAB98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29CB26-8F97-4EB4-B162-14EAC033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71F2E9-EF7A-4892-A0E0-3A00CFF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2E3412-7633-4B08-AEBE-D11229EF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73D6D-0319-42B5-B5A8-DC33315E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7EA2DA-696F-48C1-B84C-7832725E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>
              <a:defRPr sz="1796"/>
            </a:lvl1pPr>
            <a:lvl2pPr>
              <a:defRPr sz="1571"/>
            </a:lvl2pPr>
            <a:lvl3pPr>
              <a:defRPr sz="1347"/>
            </a:lvl3pPr>
            <a:lvl4pPr>
              <a:defRPr sz="1122"/>
            </a:lvl4pPr>
            <a:lvl5pPr>
              <a:defRPr sz="1122"/>
            </a:lvl5pPr>
            <a:lvl6pPr>
              <a:defRPr sz="1122"/>
            </a:lvl6pPr>
            <a:lvl7pPr>
              <a:defRPr sz="1122"/>
            </a:lvl7pPr>
            <a:lvl8pPr>
              <a:defRPr sz="1122"/>
            </a:lvl8pPr>
            <a:lvl9pPr>
              <a:defRPr sz="112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7947E-29A1-4F14-9B70-42CF5B389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5ECDD3-B1A2-449E-B3BC-CA02EF12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92EDE1-41DD-4A4A-B438-BDB7FF9A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2F713C-3149-4BC4-AD4E-967D4A42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FD44B-3A9A-45E4-A0FD-9B4A8CCB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EA0BAC-F377-4624-80EB-46D8667E1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 marL="0" indent="0">
              <a:buNone/>
              <a:defRPr sz="1796"/>
            </a:lvl1pPr>
            <a:lvl2pPr marL="256535" indent="0">
              <a:buNone/>
              <a:defRPr sz="1571"/>
            </a:lvl2pPr>
            <a:lvl3pPr marL="513070" indent="0">
              <a:buNone/>
              <a:defRPr sz="1347"/>
            </a:lvl3pPr>
            <a:lvl4pPr marL="769605" indent="0">
              <a:buNone/>
              <a:defRPr sz="1122"/>
            </a:lvl4pPr>
            <a:lvl5pPr marL="1026140" indent="0">
              <a:buNone/>
              <a:defRPr sz="1122"/>
            </a:lvl5pPr>
            <a:lvl6pPr marL="1282675" indent="0">
              <a:buNone/>
              <a:defRPr sz="1122"/>
            </a:lvl6pPr>
            <a:lvl7pPr marL="1539210" indent="0">
              <a:buNone/>
              <a:defRPr sz="1122"/>
            </a:lvl7pPr>
            <a:lvl8pPr marL="1795744" indent="0">
              <a:buNone/>
              <a:defRPr sz="1122"/>
            </a:lvl8pPr>
            <a:lvl9pPr marL="2052279" indent="0">
              <a:buNone/>
              <a:defRPr sz="1122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00C621-FEB1-4C72-8A79-CD33AB9D1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7EB15-C39E-4821-859E-30E8511E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7EE283-BDEE-4050-85FE-6236E21D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9857EE-9F22-4507-80DA-17A81F00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86F18F-55B3-47FF-9E0D-950F0095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7" y="647929"/>
            <a:ext cx="5899964" cy="235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CBE140-BC0A-45C5-AADD-0C695CC8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87" y="3239639"/>
            <a:ext cx="5899964" cy="772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618A0D-F117-4E7F-BCCF-EAD01C9FD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287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56A1-0819-47FA-8351-FF9CB029BD0F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25195-7637-49C1-BC6E-3DE46070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5928" y="11279579"/>
            <a:ext cx="2308682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DD031C-CADE-404D-BA20-6E844671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1130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larissa.rsousa@outloo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176839" y="1242316"/>
            <a:ext cx="6434721" cy="740251"/>
          </a:xfrm>
          <a:prstGeom prst="rect">
            <a:avLst/>
          </a:prstGeom>
          <a:noFill/>
          <a:ln>
            <a:solidFill>
              <a:srgbClr val="1E9638"/>
            </a:solidFill>
          </a:ln>
        </p:spPr>
        <p:txBody>
          <a:bodyPr vert="horz" lIns="136881" tIns="68441" rIns="136881" bIns="68441" rtlCol="0" anchor="t">
            <a:normAutofit fontScale="900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SOUSA, L R D¹</a:t>
            </a:r>
            <a:r>
              <a:rPr lang="pt-BR" sz="12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pt-BR" sz="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BARBOSA, E D S¹, MENDONÇA, A F¹, MATOS, A G D M¹ , PINHEIRO, Y V F², ARAUJO, E A³, SILVA, T D C¹, DUARTE, W E³, PALMEIRA , A C D C¹, JANSEN , A C S¹, ARAUJO, F D B S¹,  PINHO, J D¹.</a:t>
            </a:r>
          </a:p>
          <a:p>
            <a:r>
              <a:rPr lang="pt-BR" sz="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1.UNIVERSIDADE ESTADUAL DO MARANHÃO-UEMA</a:t>
            </a:r>
          </a:p>
          <a:p>
            <a:r>
              <a:rPr lang="pt-BR" sz="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2.UNIVERSIDADE FEDERAL DO DELTA DO PARNAÍBA-UFPI</a:t>
            </a:r>
          </a:p>
          <a:p>
            <a:r>
              <a:rPr lang="pt-BR" sz="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3.UNIVERSIDADE FEDERAL DO MARANHÃO-UFMA </a:t>
            </a:r>
            <a:endParaRPr lang="pt-BR" sz="8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B0C7E0-F207-4937-808B-EECB7DAD0326}"/>
              </a:ext>
            </a:extLst>
          </p:cNvPr>
          <p:cNvGrpSpPr/>
          <p:nvPr/>
        </p:nvGrpSpPr>
        <p:grpSpPr>
          <a:xfrm>
            <a:off x="176745" y="2067632"/>
            <a:ext cx="3094253" cy="3516492"/>
            <a:chOff x="329281" y="1581959"/>
            <a:chExt cx="2885207" cy="2314373"/>
          </a:xfrm>
        </p:grpSpPr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1D1B1269-0A24-4CE5-A955-E8D0064B49FA}"/>
                </a:ext>
              </a:extLst>
            </p:cNvPr>
            <p:cNvSpPr txBox="1">
              <a:spLocks/>
            </p:cNvSpPr>
            <p:nvPr/>
          </p:nvSpPr>
          <p:spPr>
            <a:xfrm>
              <a:off x="329281" y="1581959"/>
              <a:ext cx="2885207" cy="210165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Introdução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id="{320BE80D-D374-42E5-8998-4E587DACFAC4}"/>
                </a:ext>
              </a:extLst>
            </p:cNvPr>
            <p:cNvSpPr txBox="1">
              <a:spLocks/>
            </p:cNvSpPr>
            <p:nvPr/>
          </p:nvSpPr>
          <p:spPr>
            <a:xfrm>
              <a:off x="345790" y="1910705"/>
              <a:ext cx="2868697" cy="1985627"/>
            </a:xfrm>
            <a:prstGeom prst="rect">
              <a:avLst/>
            </a:prstGeom>
            <a:no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Os </a:t>
              </a:r>
              <a:r>
                <a:rPr lang="pt-BR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snoRNAs</a:t>
              </a:r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 pertencem a classe dos RNAs não codificantes (</a:t>
              </a:r>
              <a:r>
                <a:rPr lang="pt-BR" sz="700" dirty="0" err="1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ncRNA</a:t>
              </a:r>
              <a:r>
                <a:rPr lang="pt-BR" sz="70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que apresentam cerca de 60-300 nucleotídeos de comprimento, e pertencem principalmente a </a:t>
              </a:r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três 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famílias: C / D box, H / ACA box e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Small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cajal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body que são responsáveis por guiar a modificação química de outras espécies de RNAs, o que inclui pequenos RNAs nucleares. A desregulação destas biomoléculas tem sido largamente observada em diversas patologias, porém não há relatos na literatura quanto a participação dessas biomoléculas em câncer de cabeça e pescoço. Nesse contexto, o presente estudo tem como objetivo identificar, através de ferramentas </a:t>
              </a:r>
              <a:r>
                <a:rPr lang="pt-BR" sz="700" i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 silico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as funções canônicas e não-canônicas dos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snoRNAs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expressos em amostras de pacientes com câncer de cabeça e pescoço, afim de </a:t>
              </a:r>
              <a:r>
                <a:rPr lang="pt-BR" sz="70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contribuir no entendimento desta neoplasia maligna de forma mais abrangente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8F70C96-9B65-44B9-8314-E4339B821843}"/>
              </a:ext>
            </a:extLst>
          </p:cNvPr>
          <p:cNvGrpSpPr/>
          <p:nvPr/>
        </p:nvGrpSpPr>
        <p:grpSpPr>
          <a:xfrm>
            <a:off x="184535" y="4759537"/>
            <a:ext cx="3110866" cy="3125997"/>
            <a:chOff x="281216" y="4138216"/>
            <a:chExt cx="3118807" cy="2348777"/>
          </a:xfrm>
          <a:solidFill>
            <a:schemeClr val="bg1"/>
          </a:solidFill>
        </p:grpSpPr>
        <p:sp>
          <p:nvSpPr>
            <p:cNvPr id="23" name="Subtítulo 2">
              <a:extLst>
                <a:ext uri="{FF2B5EF4-FFF2-40B4-BE49-F238E27FC236}">
                  <a16:creationId xmlns:a16="http://schemas.microsoft.com/office/drawing/2014/main" id="{9DFE5881-29C8-4F02-A205-979786BB8D9C}"/>
                </a:ext>
              </a:extLst>
            </p:cNvPr>
            <p:cNvSpPr txBox="1">
              <a:spLocks/>
            </p:cNvSpPr>
            <p:nvPr/>
          </p:nvSpPr>
          <p:spPr>
            <a:xfrm>
              <a:off x="281216" y="4138216"/>
              <a:ext cx="3102150" cy="239933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Casuística e Métodos</a:t>
              </a:r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id="{48CBB40C-F3B8-4400-AC9E-B4350B300199}"/>
                </a:ext>
              </a:extLst>
            </p:cNvPr>
            <p:cNvSpPr txBox="1">
              <a:spLocks/>
            </p:cNvSpPr>
            <p:nvPr/>
          </p:nvSpPr>
          <p:spPr>
            <a:xfrm>
              <a:off x="297873" y="4454843"/>
              <a:ext cx="3102150" cy="2032150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Para isso, os dados analisados neste estudo são oriundos do projeto TCGA e a caracterização dos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snoRNAs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quanto ao tipo, localização cromossômica, assim como identificar as funções canônicas e não-canônicas, foi realizado através de ferramentas de bioinformática. </a:t>
              </a:r>
              <a:r>
                <a:rPr lang="pt-BR" sz="70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pesquisa das funções não canônicas dos </a:t>
              </a:r>
              <a:r>
                <a:rPr lang="pt-BR" sz="700" dirty="0" err="1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snoRNAs</a:t>
              </a:r>
              <a:r>
                <a:rPr lang="pt-BR" sz="70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foi feita através de artigos em revistas indexadas </a:t>
              </a:r>
              <a:r>
                <a:rPr lang="pt-BR" sz="700" dirty="0" err="1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PubMed</a:t>
              </a:r>
              <a:r>
                <a:rPr lang="pt-BR" sz="70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Science Direct. </a:t>
              </a:r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39320D9-5B7C-4147-9E3E-B7E6EA195142}"/>
              </a:ext>
            </a:extLst>
          </p:cNvPr>
          <p:cNvGrpSpPr/>
          <p:nvPr/>
        </p:nvGrpSpPr>
        <p:grpSpPr>
          <a:xfrm>
            <a:off x="193360" y="6271459"/>
            <a:ext cx="3103315" cy="3112424"/>
            <a:chOff x="420895" y="6733037"/>
            <a:chExt cx="3111235" cy="758850"/>
          </a:xfrm>
        </p:grpSpPr>
        <p:sp>
          <p:nvSpPr>
            <p:cNvPr id="26" name="Subtítulo 2">
              <a:extLst>
                <a:ext uri="{FF2B5EF4-FFF2-40B4-BE49-F238E27FC236}">
                  <a16:creationId xmlns:a16="http://schemas.microsoft.com/office/drawing/2014/main" id="{FE1EFD37-6585-4332-B0D2-64CFB3BFFC72}"/>
                </a:ext>
              </a:extLst>
            </p:cNvPr>
            <p:cNvSpPr txBox="1">
              <a:spLocks/>
            </p:cNvSpPr>
            <p:nvPr/>
          </p:nvSpPr>
          <p:spPr>
            <a:xfrm>
              <a:off x="429982" y="6733037"/>
              <a:ext cx="3102148" cy="77856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27" name="Subtítulo 2">
              <a:extLst>
                <a:ext uri="{FF2B5EF4-FFF2-40B4-BE49-F238E27FC236}">
                  <a16:creationId xmlns:a16="http://schemas.microsoft.com/office/drawing/2014/main" id="{D2DCE3AB-5B12-489A-82F7-507E34F9A4BE}"/>
                </a:ext>
              </a:extLst>
            </p:cNvPr>
            <p:cNvSpPr txBox="1">
              <a:spLocks/>
            </p:cNvSpPr>
            <p:nvPr/>
          </p:nvSpPr>
          <p:spPr>
            <a:xfrm>
              <a:off x="420895" y="6841476"/>
              <a:ext cx="3102148" cy="65041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Foram observados 320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snoRNAs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sendo: 227 C/Box, 68 H/ACA Box e 18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Small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cajal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body. Quanto ao host gene, 198 estão localizados em genes codificantes de produtos proteicos, 113 em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long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non-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coding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RNA e 7 em pseudogenes. Em relação às funções não canônicas, foram encontrados 3 microRNAs e 61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piRNAs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abrigados em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snoRNAs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Dentre os 3 microRNAs observados, o </a:t>
              </a:r>
              <a:r>
                <a:rPr lang="pt-BR" sz="700" i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miR-3651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se comporta como um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oncomiR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em carcinoma espinocelular oral, carcinoma hepatocelular e câncer de células escamosas do esôfago (Tabela 1). </a:t>
              </a:r>
            </a:p>
            <a:p>
              <a:pPr algn="just">
                <a:lnSpc>
                  <a:spcPct val="150000"/>
                </a:lnSpc>
              </a:pPr>
              <a:r>
                <a:rPr lang="pt-BR" sz="7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Tabela 01: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microRNAs presentes em 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snoRNAs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em pacientes com câncer de cabeça e pescoço</a:t>
              </a:r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pt-BR" sz="7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Fonte</a:t>
              </a:r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 Autor (a) 2022.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2972C84F-BB1E-4656-9BC8-9EC1A591E541}"/>
              </a:ext>
            </a:extLst>
          </p:cNvPr>
          <p:cNvGrpSpPr/>
          <p:nvPr/>
        </p:nvGrpSpPr>
        <p:grpSpPr>
          <a:xfrm>
            <a:off x="3620305" y="2065407"/>
            <a:ext cx="3009304" cy="3684394"/>
            <a:chOff x="3638133" y="1671299"/>
            <a:chExt cx="3016985" cy="2742987"/>
          </a:xfrm>
          <a:noFill/>
        </p:grpSpPr>
        <p:sp>
          <p:nvSpPr>
            <p:cNvPr id="29" name="Subtítulo 2">
              <a:extLst>
                <a:ext uri="{FF2B5EF4-FFF2-40B4-BE49-F238E27FC236}">
                  <a16:creationId xmlns:a16="http://schemas.microsoft.com/office/drawing/2014/main" id="{F27E9A85-E6B8-4D69-8D59-AD13C8794FA1}"/>
                </a:ext>
              </a:extLst>
            </p:cNvPr>
            <p:cNvSpPr txBox="1">
              <a:spLocks/>
            </p:cNvSpPr>
            <p:nvPr/>
          </p:nvSpPr>
          <p:spPr>
            <a:xfrm>
              <a:off x="3638133" y="1671299"/>
              <a:ext cx="3007567" cy="227372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lIns="102879" tIns="51440" rIns="102879" bIns="5144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id="{160C6AE4-6170-4303-A6DF-67174B0430CD}"/>
                </a:ext>
              </a:extLst>
            </p:cNvPr>
            <p:cNvSpPr txBox="1">
              <a:spLocks/>
            </p:cNvSpPr>
            <p:nvPr/>
          </p:nvSpPr>
          <p:spPr>
            <a:xfrm>
              <a:off x="3647551" y="1984864"/>
              <a:ext cx="3007567" cy="2429422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Foi realizada também a busca dos genes e vias reguladas pelos microRNAs identificados, através da ferramenta KEGG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pathway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Os dados gerados revelaram a participação de sete genes regulados pelo </a:t>
              </a:r>
              <a:r>
                <a:rPr lang="pt-BR" sz="700" i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miR-3651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os quais estão envolvidos nas vias do Metabolismo de esfingolipídios, Metabolismo dos lipídios e a via de Endocitose. </a:t>
              </a:r>
            </a:p>
            <a:p>
              <a:pPr algn="just">
                <a:lnSpc>
                  <a:spcPct val="150000"/>
                </a:lnSpc>
              </a:pP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Além desses dados, observamos também na plataforma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piRBase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8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piRNAs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cuja expressão já foi observada alterada em outros tipos de cânceres, incluindo o câncer de bexiga, mama e pâncreas (Tabela 2).</a:t>
              </a:r>
              <a:endParaRPr 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51CD53B-DECE-4838-AF55-72F1FC10E000}"/>
              </a:ext>
            </a:extLst>
          </p:cNvPr>
          <p:cNvGrpSpPr/>
          <p:nvPr/>
        </p:nvGrpSpPr>
        <p:grpSpPr>
          <a:xfrm>
            <a:off x="193500" y="8850968"/>
            <a:ext cx="6434721" cy="1615007"/>
            <a:chOff x="771634" y="3493698"/>
            <a:chExt cx="5915474" cy="2213073"/>
          </a:xfrm>
          <a:solidFill>
            <a:schemeClr val="bg1"/>
          </a:solidFill>
        </p:grpSpPr>
        <p:sp>
          <p:nvSpPr>
            <p:cNvPr id="32" name="Subtítulo 2">
              <a:extLst>
                <a:ext uri="{FF2B5EF4-FFF2-40B4-BE49-F238E27FC236}">
                  <a16:creationId xmlns:a16="http://schemas.microsoft.com/office/drawing/2014/main" id="{D956C01A-78E5-4AB8-9112-1FD70EDFEDBB}"/>
                </a:ext>
              </a:extLst>
            </p:cNvPr>
            <p:cNvSpPr txBox="1">
              <a:spLocks/>
            </p:cNvSpPr>
            <p:nvPr/>
          </p:nvSpPr>
          <p:spPr>
            <a:xfrm>
              <a:off x="3890017" y="3493698"/>
              <a:ext cx="2757834" cy="437581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Conclusões </a:t>
              </a:r>
            </a:p>
          </p:txBody>
        </p: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id="{F81A2559-D871-4C30-B52B-272C60EE3D4D}"/>
                </a:ext>
              </a:extLst>
            </p:cNvPr>
            <p:cNvSpPr txBox="1">
              <a:spLocks/>
            </p:cNvSpPr>
            <p:nvPr/>
          </p:nvSpPr>
          <p:spPr>
            <a:xfrm>
              <a:off x="771634" y="4450991"/>
              <a:ext cx="5915474" cy="1255780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 presente trabalho apresentou a identificação das funções canônicas e não-canônicas dos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snoRNAs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expressos em amostras de pacientes com câncer de cabeça e pescoço, e a relação entre seus genes alvos e vias, através de ferramentas </a:t>
              </a:r>
              <a:r>
                <a:rPr lang="pt-BR" sz="700" i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 silico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Portanto, a compreensão do papel dos </a:t>
              </a:r>
              <a:r>
                <a:rPr lang="pt-BR" sz="7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snoRNAs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na carcinogênese é importante, essas informações ajudam a elucidar os mecanismos moleculares no processo de tumorigênese, </a:t>
              </a:r>
              <a:r>
                <a:rPr lang="pt-BR" sz="70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além de subsidiar informações </a:t>
              </a:r>
              <a:r>
                <a:rPr lang="pt-BR" sz="70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quanto a</a:t>
              </a:r>
              <a:r>
                <a:rPr lang="pt-BR" sz="70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pt-BR" sz="70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identificação de </a:t>
              </a:r>
              <a:r>
                <a:rPr lang="pt-BR" sz="700"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novos biomarcadores de diagnóstico</a:t>
              </a:r>
              <a:r>
                <a:rPr lang="pt-BR" sz="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id="{27417659-2D1D-49D9-AFFE-48873AA85DF5}"/>
              </a:ext>
            </a:extLst>
          </p:cNvPr>
          <p:cNvSpPr/>
          <p:nvPr/>
        </p:nvSpPr>
        <p:spPr>
          <a:xfrm>
            <a:off x="3631304" y="4082233"/>
            <a:ext cx="2990515" cy="3902800"/>
          </a:xfrm>
          <a:prstGeom prst="rect">
            <a:avLst/>
          </a:prstGeom>
          <a:ln w="9525">
            <a:solidFill>
              <a:srgbClr val="1E963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6891" tIns="68446" rIns="136891" bIns="68446" rtlCol="0" anchor="ctr"/>
          <a:lstStyle/>
          <a:p>
            <a:pPr algn="ctr"/>
            <a:endParaRPr lang="pt-BR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32B36D7F-415A-4C9B-8A4A-5C1264C0F5D9}"/>
              </a:ext>
            </a:extLst>
          </p:cNvPr>
          <p:cNvGrpSpPr/>
          <p:nvPr/>
        </p:nvGrpSpPr>
        <p:grpSpPr>
          <a:xfrm>
            <a:off x="176749" y="10610184"/>
            <a:ext cx="6442727" cy="1087025"/>
            <a:chOff x="3649553" y="7462059"/>
            <a:chExt cx="2825103" cy="2205554"/>
          </a:xfrm>
          <a:solidFill>
            <a:schemeClr val="bg1"/>
          </a:solidFill>
        </p:grpSpPr>
        <p:sp>
          <p:nvSpPr>
            <p:cNvPr id="36" name="Subtítulo 2">
              <a:extLst>
                <a:ext uri="{FF2B5EF4-FFF2-40B4-BE49-F238E27FC236}">
                  <a16:creationId xmlns:a16="http://schemas.microsoft.com/office/drawing/2014/main" id="{1A77A9C4-1EEB-4BED-B074-E1C95F371E2B}"/>
                </a:ext>
              </a:extLst>
            </p:cNvPr>
            <p:cNvSpPr txBox="1">
              <a:spLocks/>
            </p:cNvSpPr>
            <p:nvPr/>
          </p:nvSpPr>
          <p:spPr>
            <a:xfrm>
              <a:off x="3649553" y="7462059"/>
              <a:ext cx="2823123" cy="659009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Contato</a:t>
              </a:r>
            </a:p>
          </p:txBody>
        </p:sp>
        <p:sp>
          <p:nvSpPr>
            <p:cNvPr id="37" name="Subtítulo 2">
              <a:extLst>
                <a:ext uri="{FF2B5EF4-FFF2-40B4-BE49-F238E27FC236}">
                  <a16:creationId xmlns:a16="http://schemas.microsoft.com/office/drawing/2014/main" id="{6BE84DC8-8F59-4900-AACE-1B4FBF92BFBD}"/>
                </a:ext>
              </a:extLst>
            </p:cNvPr>
            <p:cNvSpPr txBox="1">
              <a:spLocks/>
            </p:cNvSpPr>
            <p:nvPr/>
          </p:nvSpPr>
          <p:spPr>
            <a:xfrm>
              <a:off x="3651532" y="8070502"/>
              <a:ext cx="2823124" cy="1597111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97"/>
                </a:lnSpc>
              </a:pPr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hlinkClick r:id="rId4"/>
                </a:rPr>
                <a:t>larissa.rsousa@outlook.com</a:t>
              </a: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ts val="1197"/>
                </a:lnSpc>
              </a:pPr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(91) 981549050</a:t>
              </a:r>
            </a:p>
            <a:p>
              <a:pPr algn="just">
                <a:lnSpc>
                  <a:spcPts val="1197"/>
                </a:lnSpc>
              </a:pP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74160" y="741708"/>
            <a:ext cx="6434721" cy="481883"/>
          </a:xfrm>
          <a:prstGeom prst="rect">
            <a:avLst/>
          </a:prstGeom>
          <a:solidFill>
            <a:srgbClr val="1E9638"/>
          </a:solidFill>
        </p:spPr>
        <p:txBody>
          <a:bodyPr vert="horz" lIns="102879" tIns="51440" rIns="102879" bIns="51440" rtlCol="0" anchor="ctr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Identificação de microRNAs e </a:t>
            </a:r>
            <a:r>
              <a:rPr lang="pt-BR" sz="1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piRNAs</a:t>
            </a:r>
            <a:r>
              <a:rPr lang="pt-BR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abrigados em </a:t>
            </a:r>
            <a:r>
              <a:rPr lang="pt-BR" sz="1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snoRNAs</a:t>
            </a:r>
            <a:r>
              <a:rPr lang="pt-BR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diferencialmente expressos em câncer de cabeça e pescoço</a:t>
            </a:r>
            <a:endParaRPr lang="pt-BR" sz="19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CF2508B-8F32-5CBB-A658-0C479E737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757" y="47837"/>
            <a:ext cx="1917135" cy="6743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1FDCC3F-DEB4-D08F-ED2A-FD0EC831A9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68" t="-8585" r="14100" b="12490"/>
          <a:stretch/>
        </p:blipFill>
        <p:spPr>
          <a:xfrm>
            <a:off x="3335589" y="35617"/>
            <a:ext cx="1738826" cy="674341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FF6DF7F-FFD7-6B1C-F503-56C223CFA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37137"/>
              </p:ext>
            </p:extLst>
          </p:nvPr>
        </p:nvGraphicFramePr>
        <p:xfrm>
          <a:off x="538413" y="8431296"/>
          <a:ext cx="2451149" cy="6865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5852">
                  <a:extLst>
                    <a:ext uri="{9D8B030D-6E8A-4147-A177-3AD203B41FA5}">
                      <a16:colId xmlns:a16="http://schemas.microsoft.com/office/drawing/2014/main" val="1244136256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252954249"/>
                    </a:ext>
                  </a:extLst>
                </a:gridCol>
              </a:tblGrid>
              <a:tr h="18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snoRNAs</a:t>
                      </a:r>
                      <a:r>
                        <a:rPr lang="pt-BR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MicroRNAs </a:t>
                      </a:r>
                      <a:endParaRPr lang="pt-BR" sz="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615859"/>
                  </a:ext>
                </a:extLst>
              </a:tr>
              <a:tr h="189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SCARNA3</a:t>
                      </a:r>
                      <a:endParaRPr lang="pt-BR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miR-1843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635702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SNORA84</a:t>
                      </a:r>
                      <a:endParaRPr lang="pt-BR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miR-3651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811518"/>
                  </a:ext>
                </a:extLst>
              </a:tr>
              <a:tr h="130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SNORD125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miR-3653-3p/5p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53565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BFD86F6-6152-335B-7118-4F3595CFD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71825"/>
              </p:ext>
            </p:extLst>
          </p:nvPr>
        </p:nvGraphicFramePr>
        <p:xfrm>
          <a:off x="3770478" y="4421326"/>
          <a:ext cx="2736304" cy="30474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1905">
                  <a:extLst>
                    <a:ext uri="{9D8B030D-6E8A-4147-A177-3AD203B41FA5}">
                      <a16:colId xmlns:a16="http://schemas.microsoft.com/office/drawing/2014/main" val="123997547"/>
                    </a:ext>
                  </a:extLst>
                </a:gridCol>
                <a:gridCol w="911015">
                  <a:extLst>
                    <a:ext uri="{9D8B030D-6E8A-4147-A177-3AD203B41FA5}">
                      <a16:colId xmlns:a16="http://schemas.microsoft.com/office/drawing/2014/main" val="1189857347"/>
                    </a:ext>
                  </a:extLst>
                </a:gridCol>
                <a:gridCol w="913384">
                  <a:extLst>
                    <a:ext uri="{9D8B030D-6E8A-4147-A177-3AD203B41FA5}">
                      <a16:colId xmlns:a16="http://schemas.microsoft.com/office/drawing/2014/main" val="4216374625"/>
                    </a:ext>
                  </a:extLst>
                </a:gridCol>
              </a:tblGrid>
              <a:tr h="218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piRNAs</a:t>
                      </a:r>
                      <a:endParaRPr lang="pt-BR" sz="7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câncer</a:t>
                      </a:r>
                      <a:endParaRPr lang="pt-BR" sz="7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Expressão</a:t>
                      </a:r>
                      <a:endParaRPr lang="pt-BR" sz="7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111448"/>
                  </a:ext>
                </a:extLst>
              </a:tr>
              <a:tr h="332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piR-34379</a:t>
                      </a:r>
                      <a:endParaRPr lang="pt-BR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Bexiga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expressão FC*= 9.01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599877"/>
                  </a:ext>
                </a:extLst>
              </a:tr>
              <a:tr h="332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piR-38145</a:t>
                      </a:r>
                      <a:endParaRPr lang="pt-BR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Bexiga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expressão FC</a:t>
                      </a:r>
                      <a:r>
                        <a:rPr lang="pt-BR" sz="7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4.3 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12550"/>
                  </a:ext>
                </a:extLst>
              </a:tr>
              <a:tr h="332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piR-34376</a:t>
                      </a:r>
                      <a:endParaRPr lang="pt-BR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Bexiga</a:t>
                      </a:r>
                      <a:endParaRPr lang="pt-BR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expressão FC</a:t>
                      </a:r>
                      <a:r>
                        <a:rPr lang="pt-BR" sz="7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4.4 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11791"/>
                  </a:ext>
                </a:extLst>
              </a:tr>
              <a:tr h="332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piR-34377</a:t>
                      </a:r>
                      <a:endParaRPr lang="pt-BR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Bexiga</a:t>
                      </a:r>
                      <a:endParaRPr lang="pt-BR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expressão FC</a:t>
                      </a:r>
                      <a:r>
                        <a:rPr lang="pt-BR" sz="7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=5.3 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766564"/>
                  </a:ext>
                </a:extLst>
              </a:tr>
              <a:tr h="332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piR-60668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Bexiga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expressão FC</a:t>
                      </a:r>
                      <a:r>
                        <a:rPr lang="pt-BR" sz="7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=3.7 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039990"/>
                  </a:ext>
                </a:extLst>
              </a:tr>
              <a:tr h="332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piR-31111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Bexiga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expressão FC</a:t>
                      </a:r>
                      <a:r>
                        <a:rPr lang="pt-BR" sz="7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=5.1 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600852"/>
                  </a:ext>
                </a:extLst>
              </a:tr>
              <a:tr h="332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piR-34377</a:t>
                      </a:r>
                      <a:endParaRPr lang="pt-BR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Mama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expressão FC</a:t>
                      </a:r>
                      <a:r>
                        <a:rPr lang="pt-BR" sz="7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=5.3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15033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1417320" algn="ctr"/>
                        </a:tabLst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piR-33686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Pâncreas 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Baixa expressão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FC= -2.3</a:t>
                      </a:r>
                      <a:endParaRPr lang="pt-BR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99105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46D12CB5-A888-77D1-43F5-2A4E63AD579C}"/>
              </a:ext>
            </a:extLst>
          </p:cNvPr>
          <p:cNvSpPr txBox="1"/>
          <p:nvPr/>
        </p:nvSpPr>
        <p:spPr>
          <a:xfrm>
            <a:off x="3654321" y="4196489"/>
            <a:ext cx="3078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Tabela 02</a:t>
            </a:r>
            <a:r>
              <a:rPr lang="pt-BR" sz="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pt-BR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piRNAs</a:t>
            </a:r>
            <a:r>
              <a:rPr lang="pt-BR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expressos em câncer de bexiga, mama e </a:t>
            </a:r>
            <a:r>
              <a:rPr lang="pt-BR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pâncreas</a:t>
            </a:r>
            <a:r>
              <a:rPr lang="pt-BR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7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458048-986F-EEA2-B022-DDE19AF33A37}"/>
              </a:ext>
            </a:extLst>
          </p:cNvPr>
          <p:cNvSpPr txBox="1"/>
          <p:nvPr/>
        </p:nvSpPr>
        <p:spPr>
          <a:xfrm>
            <a:off x="3770478" y="7492590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</a:t>
            </a:r>
            <a:r>
              <a: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Autor (a) 2022</a:t>
            </a:r>
            <a:r>
              <a: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717</Words>
  <Application>Microsoft Office PowerPoint</Application>
  <PresentationFormat>Personalizar</PresentationFormat>
  <Paragraphs>87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LARISSA RODRIGUES</cp:lastModifiedBy>
  <cp:revision>34</cp:revision>
  <dcterms:modified xsi:type="dcterms:W3CDTF">2022-06-09T14:06:40Z</dcterms:modified>
</cp:coreProperties>
</file>