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>
        <p:scale>
          <a:sx n="120" d="100"/>
          <a:sy n="120" d="100"/>
        </p:scale>
        <p:origin x="1158" y="-2832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mailto:barbara.vizzacchi@accamargo.org.br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ennys.santos@accamargo.org.br" TargetMode="External"/><Relationship Id="rId11" Type="http://schemas.openxmlformats.org/officeDocument/2006/relationships/image" Target="../media/image5.png"/><Relationship Id="rId5" Type="http://schemas.openxmlformats.org/officeDocument/2006/relationships/hyperlink" Target="mailto:thamires.camargo@accamargo.org.br" TargetMode="External"/><Relationship Id="rId10" Type="http://schemas.openxmlformats.org/officeDocument/2006/relationships/image" Target="../media/image4.png"/><Relationship Id="rId4" Type="http://schemas.openxmlformats.org/officeDocument/2006/relationships/hyperlink" Target="mailto:gabriela.duriguel@accamargo.org.br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6839" y="1530016"/>
            <a:ext cx="6434721" cy="306399"/>
          </a:xfrm>
          <a:prstGeom prst="rect">
            <a:avLst/>
          </a:prstGeom>
          <a:noFill/>
          <a:ln>
            <a:solidFill>
              <a:srgbClr val="1E9638"/>
            </a:solidFill>
          </a:ln>
        </p:spPr>
        <p:txBody>
          <a:bodyPr vert="horz" lIns="136881" tIns="68441" rIns="136881" bIns="68441" rtlCol="0" anchor="t">
            <a:noAutofit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dirty="0">
                <a:latin typeface="Arial" pitchFamily="34" charset="0"/>
                <a:cs typeface="Arial" pitchFamily="34" charset="0"/>
              </a:rPr>
              <a:t>Vicente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GA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(AC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Camargo); Camargo TB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(AC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Camargo); Santos DR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(AC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Camargo); Vizzacchi BA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(AC Camargo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74160" y="1977584"/>
            <a:ext cx="3094253" cy="1915443"/>
            <a:chOff x="321225" y="1657222"/>
            <a:chExt cx="2885207" cy="1260646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975853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O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modelo de Tumor Board (TB) foi introduzido e endossado para assegurar que o cuidado prestado é consistente com a melhor evidência disponível e é conceituado como fórum multidisciplinar para definição de conduta oncológica em casos complexos e sem protocolos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previstos (Figura 1),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representando um dos pilares dos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ancer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enters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do mundo, sustentando o mecanismo de integração entre ensino, pesquisa e assistência, e o enfermeiro tem papel fundamental nesse processo. </a:t>
              </a:r>
              <a:endParaRPr lang="pt-B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Este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estudo tem como objetivo descrever a atuação do enfermeiro de tumor board em um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ancer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enter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74160" y="6268198"/>
            <a:ext cx="3111956" cy="1034710"/>
            <a:chOff x="280123" y="4125457"/>
            <a:chExt cx="3119900" cy="777450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0123" y="4125457"/>
              <a:ext cx="3102150" cy="239933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Método</a:t>
              </a:r>
              <a:endPara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97873" y="4454845"/>
              <a:ext cx="3102150" cy="448062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Trata-se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 um estudo descritivo, com abordagem qualitativa, realizada pela equipe do Tumor Board do AC Camargo Cancer Center, sobre a atuação do enfermeiro de tumor board em um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ancer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enter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178480" y="7448887"/>
            <a:ext cx="3103315" cy="1828990"/>
            <a:chOff x="420895" y="6733037"/>
            <a:chExt cx="3111235" cy="445932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0895" y="6841474"/>
              <a:ext cx="3102148" cy="337495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No AC Camargo Cancer o time de TB atua desde 2016, e é composto por 4 enfermeiros especialistas em oncologia, sendo responsáveis por gerenciar as reuniões de TB dos 15 núcleos de discussão por centro de referência e núcleo específico (Figura 2). </a:t>
              </a:r>
              <a:endParaRPr lang="pt-B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Além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do gerenciamento das reuniões de Tumor Board, o enfermeiro é responsável por:</a:t>
              </a: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Coletar os dados pertinentes aos casos a serem apresentados e encaminhar a abertura do caso através de e-mail para todas equipes envolvidas; 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199703" y="9332251"/>
            <a:ext cx="6434722" cy="1649180"/>
            <a:chOff x="779967" y="3732905"/>
            <a:chExt cx="5915475" cy="1699532"/>
          </a:xfrm>
          <a:noFill/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779967" y="3732905"/>
              <a:ext cx="5891992" cy="351070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79968" y="4158183"/>
              <a:ext cx="5915474" cy="1274254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Os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principais diferenciais de ter um enfermeiro gerenciando, coordenando e atuando na </a:t>
              </a:r>
              <a:r>
                <a:rPr lang="pt-BR" sz="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pré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reunião, durante a reunião e pós reunião de tumor board é sua capacidade de análise crítica do caso a partir dos seus conhecimentos em oncologia, o desenvolvimento e análise de indicadores de volumetria, operacionais, de qualidade e de desfechos, possibilitando contribuir para melhorias contínua dos processos e avaliar a sobrevida de casos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complexos.</a:t>
              </a:r>
            </a:p>
            <a:p>
              <a:pPr algn="just"/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Conclui-se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que o enfermeiro de TB tem o objetivo de garantir a integração multidisciplinar e intersetorial, contribuindo na consolidação do modelo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ancer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enter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otimizar a jornada personalizada, assegurando o cuidado centrado no paciente em menor tempo e custo, comprometido com a sustentabilidade financeira do ecossistema de saúde. E este papel está em constante evolução havendo necessidade de parecer do órgão regulatório da categoria profissional para estabelecimento do seu papel em uma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instituição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cancer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enter.</a:t>
              </a:r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190718" y="11053437"/>
            <a:ext cx="6447199" cy="968419"/>
            <a:chOff x="3649294" y="7824906"/>
            <a:chExt cx="2827064" cy="1977705"/>
          </a:xfrm>
          <a:noFill/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49294" y="7824906"/>
              <a:ext cx="2823123" cy="659009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2"/>
              <a:ext cx="2823124" cy="1217819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0"/>
                </a:spcBef>
              </a:pP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Gabriela </a:t>
              </a: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Aguiar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Vicente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|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hlinkClick r:id="rId4"/>
                </a:rPr>
                <a:t>gabriela.duriguel@accamargo.org.br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spcBef>
                  <a:spcPts val="0"/>
                </a:spcBef>
              </a:pP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Thamires de Brito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Camargo |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hlinkClick r:id="rId5"/>
                </a:rPr>
                <a:t>thamires.camargo@accamargo.org.br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t-B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spcBef>
                  <a:spcPts val="0"/>
                </a:spcBef>
              </a:pP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Dennys Ribeiro dos Santos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|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hlinkClick r:id="rId6"/>
                </a:rPr>
                <a:t>dennys.santos@accamargo.org.br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t-B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spcBef>
                  <a:spcPts val="0"/>
                </a:spcBef>
              </a:pP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Bárbara Alana Vizzacchi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|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hlinkClick r:id="rId7"/>
                </a:rPr>
                <a:t>barbara.vizzacchi@accamargo.org.br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5EBA9C8-394B-4682-9CD3-543CC483F742}"/>
              </a:ext>
            </a:extLst>
          </p:cNvPr>
          <p:cNvSpPr txBox="1"/>
          <p:nvPr/>
        </p:nvSpPr>
        <p:spPr>
          <a:xfrm>
            <a:off x="4370589" y="5520874"/>
            <a:ext cx="976744" cy="272457"/>
          </a:xfrm>
          <a:prstGeom prst="rect">
            <a:avLst/>
          </a:prstGeom>
        </p:spPr>
        <p:txBody>
          <a:bodyPr vert="horz" wrap="square" lIns="121652" tIns="60825" rIns="121652" bIns="60825" rtlCol="0">
            <a:noAutofit/>
          </a:bodyPr>
          <a:lstStyle/>
          <a:p>
            <a:pPr algn="just"/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74160" y="807960"/>
            <a:ext cx="6434721" cy="650047"/>
          </a:xfrm>
          <a:prstGeom prst="rect">
            <a:avLst/>
          </a:prstGeom>
          <a:solidFill>
            <a:srgbClr val="1E9638"/>
          </a:solidFill>
        </p:spPr>
        <p:txBody>
          <a:bodyPr vert="horz" lIns="102879" tIns="51440" rIns="102879" bIns="51440" rtlCol="0" anchor="ctr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Enfermeiro de </a:t>
            </a:r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tumor 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oard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atuação em um 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ancer </a:t>
            </a:r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enter.</a:t>
            </a:r>
            <a:endParaRPr lang="pt-BR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F2508B-8F32-5CBB-A658-0C479E737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757" y="81954"/>
            <a:ext cx="1917135" cy="6743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1FDCC3F-DEB4-D08F-ED2A-FD0EC831A96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68" t="-8585" r="14100" b="12490"/>
          <a:stretch/>
        </p:blipFill>
        <p:spPr>
          <a:xfrm>
            <a:off x="3496088" y="19436"/>
            <a:ext cx="1851245" cy="7179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8682" y="4754413"/>
            <a:ext cx="3094251" cy="1690513"/>
          </a:xfrm>
          <a:prstGeom prst="rect">
            <a:avLst/>
          </a:prstGeom>
          <a:ln>
            <a:noFill/>
          </a:ln>
        </p:spPr>
      </p:pic>
      <p:grpSp>
        <p:nvGrpSpPr>
          <p:cNvPr id="38" name="Agrupar 24">
            <a:extLst>
              <a:ext uri="{FF2B5EF4-FFF2-40B4-BE49-F238E27FC236}">
                <a16:creationId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3468683" y="1977584"/>
            <a:ext cx="3103315" cy="2616898"/>
            <a:chOff x="420895" y="6733037"/>
            <a:chExt cx="3111235" cy="638034"/>
          </a:xfrm>
        </p:grpSpPr>
        <p:sp>
          <p:nvSpPr>
            <p:cNvPr id="40" name="Subtítulo 2">
              <a:extLst>
                <a:ext uri="{FF2B5EF4-FFF2-40B4-BE49-F238E27FC236}">
                  <a16:creationId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41" name="Subtítulo 2">
              <a:extLst>
                <a:ext uri="{FF2B5EF4-FFF2-40B4-BE49-F238E27FC236}">
                  <a16:creationId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0895" y="6841474"/>
              <a:ext cx="3102148" cy="529597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Gerenciar a reunião de forma híbrida, ou seja, online e presencial (Figura 3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);</a:t>
              </a:r>
              <a:endParaRPr lang="pt-B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Realizar 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 registro em prontuário eletrônico da proposta do TB para que todas as equipes tenham acesso, garantido que o plano terapêutico que foi proposto e discutido na reunião seja executado;</a:t>
              </a: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pt-BR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roporcionar a multidisciplinaridade das reuniões, facilitando o acesso de equipes convidadas a participar das discussões; </a:t>
              </a: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Elaborar indicadores de qualidade periodicamente ao qual devem ser interpretados sob a ótica de melhoria contínua de processos;</a:t>
              </a:r>
            </a:p>
            <a:p>
              <a:pPr marL="171450" indent="-171450" algn="just">
                <a:buFont typeface="Wingdings" panose="05000000000000000000" pitchFamily="2" charset="2"/>
                <a:buChar char="v"/>
              </a:pPr>
              <a:r>
                <a:rPr lang="pt-BR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Construção, validação e atualização dos protocolos clínicos integrados e construção das jornadas operacionais e na gestão de projetos relacionados a linha de cuidados, com o apoio do corpo clínico e operações. 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3417064" y="6444926"/>
            <a:ext cx="3060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2. 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Núcleos de discussão de Tumor </a:t>
            </a:r>
            <a:r>
              <a:rPr lang="pt-BR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do AC Camargo </a:t>
            </a:r>
            <a:r>
              <a:rPr lang="pt-BR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Center </a:t>
            </a: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11"/>
          <a:srcRect l="42958"/>
          <a:stretch/>
        </p:blipFill>
        <p:spPr>
          <a:xfrm>
            <a:off x="3469137" y="6613552"/>
            <a:ext cx="3093796" cy="22470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5" name="CaixaDeTexto 44"/>
          <p:cNvSpPr txBox="1"/>
          <p:nvPr/>
        </p:nvSpPr>
        <p:spPr>
          <a:xfrm>
            <a:off x="3430304" y="8887600"/>
            <a:ext cx="3291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3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. Reunião de Tumor Board presencial, 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estruturada co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m equipamentos audiovisuais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para apresentação dos casos, exames de imagem e anatomopatológicos. </a:t>
            </a: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74160" y="5679340"/>
            <a:ext cx="309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Jornada personalizada de paciente conforme protocolos e </a:t>
            </a:r>
            <a:r>
              <a:rPr lang="pt-BR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, sem indicação de discussão em Tumor </a:t>
            </a:r>
            <a:r>
              <a:rPr lang="pt-BR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e jornada personalizada de pacientes complexos que saem do protocolo em algum momento, com indicação de discussão em Tumor </a:t>
            </a:r>
            <a:r>
              <a:rPr lang="pt-BR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pt-B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851" y="3939659"/>
            <a:ext cx="3068708" cy="17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640</Words>
  <Application>Microsoft Office PowerPoint</Application>
  <PresentationFormat>Personalizar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Gabriela Aguiar Vicente</cp:lastModifiedBy>
  <cp:revision>46</cp:revision>
  <dcterms:modified xsi:type="dcterms:W3CDTF">2022-06-15T18:12:09Z</dcterms:modified>
</cp:coreProperties>
</file>