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10" d="100"/>
          <a:sy n="110" d="100"/>
        </p:scale>
        <p:origin x="1602" y="-391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Fundação </a:t>
            </a:r>
            <a:r>
              <a:rPr lang="pt-BR" sz="1200" dirty="0"/>
              <a:t>Antônio Prudente</a:t>
            </a:r>
          </a:p>
          <a:p>
            <a:r>
              <a:rPr lang="pt-BR" sz="1200" dirty="0" err="1"/>
              <a:t>Etho</a:t>
            </a:r>
            <a:r>
              <a:rPr lang="pt-BR" sz="1200" dirty="0"/>
              <a:t>, LCM., Souza, FCF., </a:t>
            </a:r>
            <a:r>
              <a:rPr lang="pt-BR" sz="1200" dirty="0" err="1"/>
              <a:t>Kuil</a:t>
            </a:r>
            <a:r>
              <a:rPr lang="pt-BR" sz="1200" dirty="0"/>
              <a:t>, LM. 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74159" y="2074445"/>
            <a:ext cx="3094253" cy="2930322"/>
            <a:chOff x="321224" y="1671076"/>
            <a:chExt cx="2885207" cy="1305534"/>
          </a:xfrm>
        </p:grpSpPr>
        <p:sp>
          <p:nvSpPr>
            <p:cNvPr id="20" name="Subtítulo 2">
              <a:extLst>
                <a:ext uri="{FF2B5EF4-FFF2-40B4-BE49-F238E27FC236}">
                  <a16:creationId xmlns=""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4" y="1671076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=""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034595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90641" y="5073874"/>
            <a:ext cx="3107174" cy="1935264"/>
            <a:chOff x="-77490" y="3999707"/>
            <a:chExt cx="3115106" cy="1850259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=""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-77490" y="3999707"/>
              <a:ext cx="3102150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=""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-64534" y="4419074"/>
              <a:ext cx="3102150" cy="143089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=""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214946" y="7107599"/>
            <a:ext cx="3103315" cy="2549363"/>
            <a:chOff x="420895" y="6733037"/>
            <a:chExt cx="3111235" cy="532229"/>
          </a:xfrm>
        </p:grpSpPr>
        <p:sp>
          <p:nvSpPr>
            <p:cNvPr id="26" name="Subtítulo 2">
              <a:extLst>
                <a:ext uri="{FF2B5EF4-FFF2-40B4-BE49-F238E27FC236}">
                  <a16:creationId xmlns=""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=""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237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=""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651328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=""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=""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=""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9334485"/>
            <a:ext cx="6434721" cy="1612154"/>
            <a:chOff x="779968" y="3856460"/>
            <a:chExt cx="5915474" cy="2258966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=""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52235" y="3856460"/>
              <a:ext cx="2738779" cy="35107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=""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2"/>
              <a:ext cx="5915474" cy="1791244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50426" y="4847505"/>
            <a:ext cx="2990515" cy="4323267"/>
          </a:xfrm>
          <a:prstGeom prst="rect">
            <a:avLst/>
          </a:prstGeom>
          <a:ln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=""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0693398"/>
            <a:ext cx="6438214" cy="1035145"/>
            <a:chOff x="3653234" y="8037902"/>
            <a:chExt cx="2823124" cy="2124555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=""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=""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7"/>
              <a:ext cx="2823124" cy="157766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lara.etho@accamargo.org.br </a:t>
              </a:r>
            </a:p>
            <a:p>
              <a:pPr algn="just">
                <a:lnSpc>
                  <a:spcPts val="1197"/>
                </a:lnSpc>
              </a:pPr>
              <a:r>
                <a:rPr lang="pt-BR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fernanda.csouza@accamargo.org.br  </a:t>
              </a:r>
            </a:p>
            <a:p>
              <a:pPr algn="just">
                <a:lnSpc>
                  <a:spcPts val="1197"/>
                </a:lnSpc>
              </a:pPr>
              <a:r>
                <a:rPr lang="pt-BR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larissa.kuil@accamargo.org.br 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41708"/>
            <a:ext cx="6434721" cy="481883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rmAutofit fontScale="90000" lnSpcReduction="2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Implantação do Programa de Seguimento Oncológico em um Câncer Center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5118" y="2757998"/>
            <a:ext cx="2605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itchFamily="34" charset="0"/>
                <a:cs typeface="Arial" pitchFamily="34" charset="0"/>
              </a:rPr>
              <a:t>O paciente oncológico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é desafiador  por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suas complexidades.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O fim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do tratamento oncológico não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significa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a cura da doença, pois os primeiros anos após o término do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tratamento,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são os que exigem maior vigilância em relação ao risco de recidiva tumoral. O tratamento contra um câncer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trás sequelas que podem perdurar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por toda a vida, impactando diretamente na qualidade de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vida, com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danos psicológicos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e físicos,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que quando não manejados adequadamente, trazem sofrimento ao paciente e aos cuidadores,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afeta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dinâmicas familiares, relações com o tratamento, hobbies, momento de convívio em sociedade e lazer.  O conceito de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Survivorship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 trás uma ideia de acolher esses pacientes sobreviventes do câncer, com um olhar integral ao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indivíduo, entendendo suas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necessidades, além de promover ações de prevenção e rastreamento contra outros tipos de tumores primários de acordo com a faixa etária e classificação de risco, que possam aparecer no decorrer da vida. Para implementação desse serviço em nossa unidade, a navegação remota através de prontuários tem um papel fundamental.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2851" y="5729908"/>
            <a:ext cx="28384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itchFamily="34" charset="0"/>
                <a:cs typeface="Arial" pitchFamily="34" charset="0"/>
              </a:rPr>
              <a:t>O Programa de Seguimento foi implementado no CR de Tumores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Colorretais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 e Centro de Referência de Pulmão e Tórax em junho de 2021, através da identificação dos pacientes nesta fase, por formulários institucionais e posteriormente sinalizado em prontuário eletrônico. Após essa identificação, o paciente é navegado remotamente pela enfermeira navegadora do programa de seguimento. Para acompanhamento destes pacientes, utilizamos prontuários eletrônicos, planilhas de Excel e sistemas internos.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0863" y="7949490"/>
            <a:ext cx="267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itchFamily="34" charset="0"/>
                <a:cs typeface="Arial" pitchFamily="34" charset="0"/>
              </a:rPr>
              <a:t>Atualmente são acompanhados 401 pacientes, sendo 309 pertencentes ao Centro de Referência de Tumores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Colorretais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 e 93 pertencentes ao Centro de Referencia de Tumores de Pulmão e Tórax. Destes, 8 pacientes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apresentaram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recidiva da doença ou novos tumores primários e foram excluídos do programa. Ao analisar as sequelas pós-tratamento</a:t>
            </a:r>
            <a:r>
              <a:rPr lang="pt-BR" sz="7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as principais evidenciadas no CR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Colorretais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 foram 26% relacionadas ao sistema digestivo (Estomas, Hérnias, Incontinência urinária/fecal, Fissuras anais), 26% sistema neurológico (Neuropatia periférica), 6% danos psicológicos (Ansiedade e Depressão), 1,6% sistema reprodutivo (Disfunção erétil,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Dispaurenia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).</a:t>
            </a:r>
            <a:r>
              <a:rPr lang="pt-BR" sz="700" b="1" dirty="0">
                <a:latin typeface="Arial" pitchFamily="34" charset="0"/>
                <a:cs typeface="Arial" pitchFamily="34" charset="0"/>
              </a:rPr>
              <a:t> </a:t>
            </a:r>
            <a:endParaRPr lang="pt-B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06791" y="2613695"/>
            <a:ext cx="2445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itchFamily="34" charset="0"/>
                <a:cs typeface="Arial" pitchFamily="34" charset="0"/>
              </a:rPr>
              <a:t>Referente ao CR Pulmão e Tórax, evidenciamos como principais sequelas as relacionadas ao sistema respiratório, que afetaram 22% dos pacientes em seguimento, sendo as principais queixas </a:t>
            </a:r>
            <a:r>
              <a:rPr lang="pt-BR" sz="700" dirty="0" err="1">
                <a:latin typeface="Arial" pitchFamily="34" charset="0"/>
                <a:cs typeface="Arial" pitchFamily="34" charset="0"/>
              </a:rPr>
              <a:t>disfonia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, dispneia, dor torácica constante, tosse crônica, e 3% do total referem sofrer com danos psicológicos como ansiedade e depressão. </a:t>
            </a:r>
          </a:p>
          <a:p>
            <a:pPr algn="just"/>
            <a:r>
              <a:rPr lang="pt-BR" sz="700" dirty="0" smtClean="0">
                <a:latin typeface="Arial" pitchFamily="34" charset="0"/>
                <a:cs typeface="Arial" pitchFamily="34" charset="0"/>
              </a:rPr>
              <a:t>Durante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a etapa do seguimento, a navegação remota atua com o monitoramento e verificação dos pacientes, se os mesmos estão comparecendo à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consultas, controle de encaminhamentos médicos e comparecimentos. Observa-se, no entanto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que 7% dos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7%</a:t>
            </a:r>
            <a:r>
              <a:rPr lang="pt-BR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comparecem ao retorno no período solicitado pelo seu médico.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Para esses casos, foi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realizado </a:t>
            </a:r>
            <a:r>
              <a:rPr lang="pt-BR" sz="700" dirty="0" smtClean="0">
                <a:latin typeface="Arial" pitchFamily="34" charset="0"/>
                <a:cs typeface="Arial" pitchFamily="34" charset="0"/>
              </a:rPr>
              <a:t>contato telefônico com </a:t>
            </a:r>
            <a:r>
              <a:rPr lang="pt-BR" sz="700" dirty="0">
                <a:latin typeface="Arial" pitchFamily="34" charset="0"/>
                <a:cs typeface="Arial" pitchFamily="34" charset="0"/>
              </a:rPr>
              <a:t>esses pacientes a fim de retomar o seguimento oncológico.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5396" y="9878694"/>
            <a:ext cx="56322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>
                <a:latin typeface="Arial" pitchFamily="34" charset="0"/>
                <a:cs typeface="Arial" pitchFamily="34" charset="0"/>
              </a:rPr>
              <a:t>O programa de Seguimento Oncológico, incluindo a navegação dos pacientes nesta fase é de grande importância, pois conseguimos assegurar a prevenção e controle da recorrência do câncer de acordo com os protocolos clínicos estabelecidos pela equipe médica especializada, com acompanhamento do médico que realizou o tratamento. Assistir o paciente em sua integralidade. Avaliar e oferecer tratamento aos eventos adversos ou sequelas relacionadas ao tratamento do câncer. Garantir o olhar ampliado na prevenção e rastreamento de novos canceres e qualidade de vida.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94" y="6372485"/>
            <a:ext cx="2379932" cy="14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93" y="4878612"/>
            <a:ext cx="1743643" cy="14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67" y="7783800"/>
            <a:ext cx="23431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619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Lara Cinthia Mitsuko Etho</cp:lastModifiedBy>
  <cp:revision>29</cp:revision>
  <dcterms:modified xsi:type="dcterms:W3CDTF">2022-06-15T19:54:45Z</dcterms:modified>
</cp:coreProperties>
</file>