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/>
    <p:restoredTop sz="94003" autoAdjust="0"/>
  </p:normalViewPr>
  <p:slideViewPr>
    <p:cSldViewPr>
      <p:cViewPr>
        <p:scale>
          <a:sx n="70" d="100"/>
          <a:sy n="70" d="100"/>
        </p:scale>
        <p:origin x="1664" y="-112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4160" y="1374607"/>
            <a:ext cx="6434721" cy="619379"/>
          </a:xfrm>
          <a:prstGeom prst="rect">
            <a:avLst/>
          </a:prstGeom>
          <a:noFill/>
          <a:ln>
            <a:solidFill>
              <a:srgbClr val="1E9638"/>
            </a:solidFill>
          </a:ln>
        </p:spPr>
        <p:txBody>
          <a:bodyPr vert="horz" lIns="136881" tIns="68441" rIns="136881" bIns="68441" rtlCol="0" anchor="t">
            <a:normAutofit fontScale="90000" lnSpcReduction="100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Fernanda Aline Moreira de Oliveira [OLIVEIRA, FAM]¹,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Jayr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Schmidt Filho [FILHO, JS] ¹,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Marjorie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Vieira Batista [BATISTA, M V]¹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¹ AC Camargo Câncer Center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35B0C7E0-F207-4937-808B-EECB7DAD0326}"/>
              </a:ext>
            </a:extLst>
          </p:cNvPr>
          <p:cNvGrpSpPr/>
          <p:nvPr/>
        </p:nvGrpSpPr>
        <p:grpSpPr>
          <a:xfrm>
            <a:off x="182000" y="2050456"/>
            <a:ext cx="3094253" cy="3417392"/>
            <a:chOff x="321225" y="1657222"/>
            <a:chExt cx="2885207" cy="2249150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xmlns="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5" y="1657222"/>
              <a:ext cx="2885207" cy="220293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xmlns="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1942015"/>
              <a:ext cx="2868697" cy="1964357"/>
            </a:xfrm>
            <a:prstGeom prst="rect">
              <a:avLst/>
            </a:prstGeom>
            <a:no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Febre 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 complicação frequente após a infusão das </a:t>
              </a:r>
              <a:r>
                <a:rPr lang="pt-BR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células-tronco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hematopoéticas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(CTH) em pacientes submetidos ao transplante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alogênico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doador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haploidêntico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usando a estratégia da ciclofosfamida no D+3 e D+4 após a infusão das </a:t>
              </a:r>
              <a:r>
                <a:rPr lang="pt-BR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CTH (MARRIOT, 2019).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Acredita-se que esta reação febril seja de origem não infecciosa, decorrente de fenômeno mediado por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citocinas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associado à proliferação inicial de linfócitos T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alorreativos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geralmente desaparecendo após a administração de </a:t>
              </a:r>
              <a:r>
                <a:rPr lang="pt-BR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ciclofosfamida (IMUS, 2019). </a:t>
              </a: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78F70C96-9B65-44B9-8314-E4339B821843}"/>
              </a:ext>
            </a:extLst>
          </p:cNvPr>
          <p:cNvGrpSpPr/>
          <p:nvPr/>
        </p:nvGrpSpPr>
        <p:grpSpPr>
          <a:xfrm>
            <a:off x="180914" y="4182307"/>
            <a:ext cx="3113041" cy="2555074"/>
            <a:chOff x="261285" y="4125455"/>
            <a:chExt cx="3120988" cy="2049642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xmlns="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80123" y="4125455"/>
              <a:ext cx="3102150" cy="251495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Objetivos</a:t>
              </a:r>
              <a:endPara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xmlns="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61285" y="4373382"/>
              <a:ext cx="3102150" cy="1801715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Determinar a incidência de febre </a:t>
              </a:r>
              <a:r>
                <a:rPr lang="pt-BR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origem infecciosa entre 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D0 e D+5 após o TCTH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haploidêntico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Determinar o impacto da ocorrência de infecção nos desfechos clínicos como enxertia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neutrofílica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enxertia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plaquetária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mortalidade no D+30 e D+100 após o TCTH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haploidêntico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l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239320D9-5B7C-4147-9E3E-B7E6EA195142}"/>
              </a:ext>
            </a:extLst>
          </p:cNvPr>
          <p:cNvGrpSpPr/>
          <p:nvPr/>
        </p:nvGrpSpPr>
        <p:grpSpPr>
          <a:xfrm>
            <a:off x="180914" y="5675528"/>
            <a:ext cx="3103315" cy="3634702"/>
            <a:chOff x="420895" y="6733037"/>
            <a:chExt cx="3111235" cy="532229"/>
          </a:xfrm>
        </p:grpSpPr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xmlns="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81170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Métodos</a:t>
              </a:r>
              <a:endPara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xmlns="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20895" y="6841475"/>
              <a:ext cx="3102148" cy="4237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2972C84F-BB1E-4656-9BC8-9EC1A591E541}"/>
              </a:ext>
            </a:extLst>
          </p:cNvPr>
          <p:cNvGrpSpPr/>
          <p:nvPr/>
        </p:nvGrpSpPr>
        <p:grpSpPr>
          <a:xfrm>
            <a:off x="3620305" y="2065407"/>
            <a:ext cx="3009304" cy="4430751"/>
            <a:chOff x="3638133" y="1671299"/>
            <a:chExt cx="3016985" cy="3298641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xmlns="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22737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lIns="102879" tIns="51440" rIns="102879" bIns="5144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xmlns="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1984864"/>
              <a:ext cx="3007567" cy="2985076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incidência de febre após infusão de CTH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haploidênticas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foi de 94%, sendo que 32% destes pacientes apresentaram infecção entre o D0 e D+5. Os fatores de risco para a ocorrência de infecção entre o D0 e D+5 na amostra analisada foram: status de doença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pré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-transplante, HCT-CI score e valor de PCR. A taxa de infecção entre os pacientes com resposta completa foi de 41,7%, ao passo que os pacientes com doença detectável tiveram uma taxa de infecção de 58,3% (p valor=0,005). A ocorrência de infecção entre o DO e D+5 se associou com 80,6 % de mortalidade, comparado a 47,7% no grupo que não apresentou infecção (p valor=0,002). A incidência de febre, bem como a ocorrência de infecção entre D0 e D+5, não se associaram com atraso do tempo de enxertia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neutrofilia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plaquetária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A sobrevida global (SG) em 30 dias foi de 84% e a sobrevida global em 100 dias foi de 68 </a:t>
              </a:r>
              <a:r>
                <a:rPr lang="pt-BR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no grupo com febre de origem infecciosa.</a:t>
              </a: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xmlns="" id="{051CD53B-DECE-4838-AF55-72F1FC10E000}"/>
              </a:ext>
            </a:extLst>
          </p:cNvPr>
          <p:cNvGrpSpPr/>
          <p:nvPr/>
        </p:nvGrpSpPr>
        <p:grpSpPr>
          <a:xfrm>
            <a:off x="189977" y="9404246"/>
            <a:ext cx="6434721" cy="2765529"/>
            <a:chOff x="794510" y="4005029"/>
            <a:chExt cx="5915474" cy="3503176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xmlns="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794510" y="4005029"/>
              <a:ext cx="5900933" cy="344936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xmlns="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94510" y="4346776"/>
              <a:ext cx="5915474" cy="3161429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Febre é uma complicação comum após a infusão de CTH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haploidênticas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sem estudos que comprovem piores desfechos clínicos. </a:t>
              </a:r>
              <a:r>
                <a:rPr lang="pt-BR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Dados da literatura apontam que a 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ocorrência de febre não se relacionou com aumento da mortalidade relacionada ao transplante, desenvolvimento de doença do enxerto contra o hospedeiro, sobrevida global e sobrevida livre de progressão (</a:t>
              </a:r>
              <a:r>
                <a:rPr lang="pt-BR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MELHEM, 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2019). </a:t>
              </a:r>
              <a:r>
                <a:rPr lang="pt-BR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entanto, a ocorrência de febre de origem infecciosa 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parece estar relacionada com </a:t>
              </a:r>
              <a:r>
                <a:rPr lang="pt-BR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aumento piores desfechos de SG em 30 e em 100 dias, sem impacto </a:t>
              </a:r>
              <a:r>
                <a:rPr lang="pt-BR" sz="9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significamente</a:t>
              </a:r>
              <a:r>
                <a:rPr lang="pt-BR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estatístico no tempo de enxertia </a:t>
              </a:r>
              <a:r>
                <a:rPr lang="pt-BR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neutrofílica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pt-BR" sz="9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plaquetária</a:t>
              </a:r>
              <a:r>
                <a:rPr lang="pt-BR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O </a:t>
              </a:r>
              <a:r>
                <a:rPr lang="pt-BR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principal fator de risco encontrado foi a ausência de resposta completa, que acreditamos estar relacionado a um pior status imunológico do paciente.</a:t>
              </a:r>
            </a:p>
            <a:p>
              <a:r>
                <a:rPr lang="pt-BR" sz="900" b="1" dirty="0"/>
                <a:t> </a:t>
              </a:r>
              <a:endParaRPr lang="pt-BR" sz="900" dirty="0"/>
            </a:p>
            <a:p>
              <a:pPr algn="just"/>
              <a:endParaRPr lang="pt-B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27417659-2D1D-49D9-AFFE-48873AA85DF5}"/>
              </a:ext>
            </a:extLst>
          </p:cNvPr>
          <p:cNvSpPr/>
          <p:nvPr/>
        </p:nvSpPr>
        <p:spPr>
          <a:xfrm>
            <a:off x="3629699" y="5298085"/>
            <a:ext cx="2990515" cy="4012145"/>
          </a:xfrm>
          <a:prstGeom prst="rect">
            <a:avLst/>
          </a:prstGeom>
          <a:ln>
            <a:solidFill>
              <a:srgbClr val="1E963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just"/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2. Curva de SG pela ocorrência (ou não) de infecção em 100 dias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32B36D7F-415A-4C9B-8A4A-5C1264C0F5D9}"/>
              </a:ext>
            </a:extLst>
          </p:cNvPr>
          <p:cNvGrpSpPr/>
          <p:nvPr/>
        </p:nvGrpSpPr>
        <p:grpSpPr>
          <a:xfrm>
            <a:off x="199704" y="11151735"/>
            <a:ext cx="6438214" cy="1018040"/>
            <a:chOff x="3653234" y="8037902"/>
            <a:chExt cx="2823124" cy="1775564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xmlns="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037902"/>
              <a:ext cx="2823123" cy="659009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xmlns="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84796"/>
              <a:ext cx="2823124" cy="1228670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97"/>
                </a:lnSpc>
              </a:pPr>
              <a:r>
                <a:rPr lang="pt-B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oliveira_fernanda@outlook.com</a:t>
              </a: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ts val="1197"/>
                </a:lnSpc>
              </a:pP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CF2508B-8F32-5CBB-A658-0C479E737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57" y="47837"/>
            <a:ext cx="1917135" cy="6743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1FDCC3F-DEB4-D08F-ED2A-FD0EC831A9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8" t="-8585" r="14100" b="12490"/>
          <a:stretch/>
        </p:blipFill>
        <p:spPr>
          <a:xfrm>
            <a:off x="3335589" y="35617"/>
            <a:ext cx="1738826" cy="67434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3709" y="6482131"/>
            <a:ext cx="3141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Foram avaliados todos os pacientes submetidos ao transplante de medula óssea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haploidêntico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do AC Camargo Câncer Center desde 01/01/2012 até 31/12/2020. Obtivemos um total de 119 pacientes, os pacientes que não apresentaram febre entre o D0 e D+5 foram excluídos da análise (7 pacientes). Dos pacientes incluídos no estudo (n=112) foram obtidos, por meio de análise retrospectiva do prontuário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eletrônico, informações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epidemiológicas, referentes à doença de base, ao doador, ao tratamento instituído além da ocorrência de febre, infecção, enxertia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neutrofílica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plaquetária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e mortalidade em 30 e em 100 dias.</a:t>
            </a:r>
            <a:b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Infecção foi definida pela ocorrência de febre associada à piora clínica e/ou laboratorial, sinais de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toxemia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persistência de febre após infusão de ciclofosfamida, com necessidade de completar o tempo de antibiótico, associada ou não à etiologia microbiológica documentada.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74160" y="700265"/>
            <a:ext cx="6434721" cy="617871"/>
          </a:xfrm>
          <a:prstGeom prst="rect">
            <a:avLst/>
          </a:prstGeom>
          <a:solidFill>
            <a:srgbClr val="1E9638"/>
          </a:solidFill>
        </p:spPr>
        <p:txBody>
          <a:bodyPr vert="horz" lIns="102879" tIns="51440" rIns="102879" bIns="51440" rtlCol="0" anchor="ctr">
            <a:noAutofit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Fatores de risco para infecção na febre após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transplante de 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células-tronco </a:t>
            </a:r>
            <a:r>
              <a:rPr lang="pt-BR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hematopoéticas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haploidêntico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utilizando ciclofosfamida após infusão como profilaxia de doença do enxerto contra 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hospedeiro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2" descr="Gráfico, Gráfico de caixa estreita&#10;&#10;Descrição gerada automaticament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0309" y="5693504"/>
            <a:ext cx="2592288" cy="138343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0" name="Picture 2" descr="Gráfico, Gráfico de caixa estreita&#10;&#10;Descrição gerada automaticament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1521" y="7759727"/>
            <a:ext cx="2503083" cy="140329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3492277" y="5037680"/>
            <a:ext cx="3240083" cy="652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Gráfico </a:t>
            </a:r>
            <a:r>
              <a:rPr lang="pt-BR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pt-BR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Curva de SG pela ocorrência (ou não) de infecção em 30 dias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554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Conta da Microsoft</cp:lastModifiedBy>
  <cp:revision>31</cp:revision>
  <dcterms:modified xsi:type="dcterms:W3CDTF">2022-06-15T22:43:27Z</dcterms:modified>
</cp:coreProperties>
</file>