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3"/>
  </p:notesMasterIdLst>
  <p:sldIdLst>
    <p:sldId id="260" r:id="rId2"/>
  </p:sldIdLst>
  <p:sldSz cx="6840538" cy="121697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3">
          <p15:clr>
            <a:srgbClr val="A4A3A4"/>
          </p15:clr>
        </p15:guide>
        <p15:guide id="2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676"/>
  </p:normalViewPr>
  <p:slideViewPr>
    <p:cSldViewPr>
      <p:cViewPr>
        <p:scale>
          <a:sx n="100" d="100"/>
          <a:sy n="100" d="100"/>
        </p:scale>
        <p:origin x="1236" y="-36"/>
      </p:cViewPr>
      <p:guideLst>
        <p:guide orient="horz" pos="3833"/>
        <p:guide pos="2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0227D-628B-47F9-B7AD-CFFD5B3414E9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685800"/>
            <a:ext cx="192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BF49-67B8-4047-B712-95F2A8642B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2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305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609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914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321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1523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9828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8132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6437" algn="l" defTabSz="121660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465388" y="685800"/>
            <a:ext cx="19272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0BF49-67B8-4047-B712-95F2A8642B2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03DD8-A347-4837-B837-A65F0D63D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67" y="1991675"/>
            <a:ext cx="5130404" cy="4236885"/>
          </a:xfrm>
        </p:spPr>
        <p:txBody>
          <a:bodyPr anchor="b"/>
          <a:lstStyle>
            <a:lvl1pPr algn="ctr"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15C460-D2DD-4A64-9DC7-3BC7829D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067" y="6391950"/>
            <a:ext cx="5130404" cy="2938211"/>
          </a:xfrm>
        </p:spPr>
        <p:txBody>
          <a:bodyPr/>
          <a:lstStyle>
            <a:lvl1pPr marL="0" indent="0" algn="ctr">
              <a:buNone/>
              <a:defRPr sz="1347"/>
            </a:lvl1pPr>
            <a:lvl2pPr marL="256535" indent="0" algn="ctr">
              <a:buNone/>
              <a:defRPr sz="1122"/>
            </a:lvl2pPr>
            <a:lvl3pPr marL="513070" indent="0" algn="ctr">
              <a:buNone/>
              <a:defRPr sz="1010"/>
            </a:lvl3pPr>
            <a:lvl4pPr marL="769605" indent="0" algn="ctr">
              <a:buNone/>
              <a:defRPr sz="898"/>
            </a:lvl4pPr>
            <a:lvl5pPr marL="1026140" indent="0" algn="ctr">
              <a:buNone/>
              <a:defRPr sz="898"/>
            </a:lvl5pPr>
            <a:lvl6pPr marL="1282675" indent="0" algn="ctr">
              <a:buNone/>
              <a:defRPr sz="898"/>
            </a:lvl6pPr>
            <a:lvl7pPr marL="1539210" indent="0" algn="ctr">
              <a:buNone/>
              <a:defRPr sz="898"/>
            </a:lvl7pPr>
            <a:lvl8pPr marL="1795744" indent="0" algn="ctr">
              <a:buNone/>
              <a:defRPr sz="898"/>
            </a:lvl8pPr>
            <a:lvl9pPr marL="2052279" indent="0" algn="ctr">
              <a:buNone/>
              <a:defRPr sz="898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C2A1A-ADED-456B-AB80-F359C6E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9C5FA-62EE-4048-8D0D-A2B5AE6E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85ED34-A14D-45A6-BF06-9BBAFCC0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5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4954-E8A4-48AF-BBA0-75237F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16687A-D3B4-4804-BE78-DE804A16E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553F0E-934A-4758-A665-C42C78DA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432545-405F-49DC-A0DD-32D93ACB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EE3D4-4E84-4B0B-9E1D-3B02C01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2B96E6-99A8-4EDA-AEE1-5BF7AE43A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895260" y="647928"/>
            <a:ext cx="1474991" cy="103133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566AC7-A3DF-420C-94A7-AF2EA45E8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0287" y="647928"/>
            <a:ext cx="4339466" cy="1031332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84B4D-02CE-4240-B366-9D12D25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0DBE47-6ECD-47A5-B394-F6ED42B7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E6A16-3E13-4108-8AE3-B610EE27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3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C727F-8C11-4A16-AFF7-56F28AC3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CE453-6BB6-491C-A9BD-DB773440B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709DA-D21C-45EE-B603-758DB735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B658D-FFC8-45C2-9031-719B723E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0ECF56-6762-42D2-8B46-C5C7054B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1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B2E27-A0B6-4D23-8843-7DAB3AB3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3033995"/>
            <a:ext cx="5899964" cy="5062287"/>
          </a:xfrm>
        </p:spPr>
        <p:txBody>
          <a:bodyPr anchor="b"/>
          <a:lstStyle>
            <a:lvl1pPr>
              <a:defRPr sz="336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7E8D21-9F93-4C24-8ABE-1774FF8AC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4" y="8144173"/>
            <a:ext cx="5899964" cy="2662137"/>
          </a:xfrm>
        </p:spPr>
        <p:txBody>
          <a:bodyPr/>
          <a:lstStyle>
            <a:lvl1pPr marL="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1pPr>
            <a:lvl2pPr marL="256535" indent="0">
              <a:buNone/>
              <a:defRPr sz="1122">
                <a:solidFill>
                  <a:schemeClr val="tx1">
                    <a:tint val="75000"/>
                  </a:schemeClr>
                </a:solidFill>
              </a:defRPr>
            </a:lvl2pPr>
            <a:lvl3pPr marL="51307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6960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02614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282675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539210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179574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05227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F14487-6D71-425C-B8A1-69915B8A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68B0B2-F699-4E37-B732-4931FE8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55B72-9003-4D33-B2A8-FCCEA100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9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28F89-E68E-40AA-83E6-27D6DFEB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8B9A7F-3DE7-475B-B3BA-D1F5AC74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287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F2333-855C-4548-932B-5E0DAC196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3022" y="3239639"/>
            <a:ext cx="2907229" cy="772161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623C35-3451-4D97-8026-3A0F9976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1EB884-0ADE-4228-A550-F60599E0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1846FD-2E74-4039-B555-D0C58015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8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BFA82-E404-419B-B9DB-6324E9A6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647929"/>
            <a:ext cx="5899964" cy="235226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A2F11D-FA72-4D20-A54D-31C8C4A39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178" y="2983286"/>
            <a:ext cx="2893868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8BE7D2-0877-4A85-9130-974472AE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178" y="4445348"/>
            <a:ext cx="2893868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1EB3AB-48EE-4D26-9B8C-DB9BFEE78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3022" y="2983286"/>
            <a:ext cx="2908120" cy="1462062"/>
          </a:xfrm>
        </p:spPr>
        <p:txBody>
          <a:bodyPr anchor="b"/>
          <a:lstStyle>
            <a:lvl1pPr marL="0" indent="0">
              <a:buNone/>
              <a:defRPr sz="1347" b="1"/>
            </a:lvl1pPr>
            <a:lvl2pPr marL="256535" indent="0">
              <a:buNone/>
              <a:defRPr sz="1122" b="1"/>
            </a:lvl2pPr>
            <a:lvl3pPr marL="513070" indent="0">
              <a:buNone/>
              <a:defRPr sz="1010" b="1"/>
            </a:lvl3pPr>
            <a:lvl4pPr marL="769605" indent="0">
              <a:buNone/>
              <a:defRPr sz="898" b="1"/>
            </a:lvl4pPr>
            <a:lvl5pPr marL="1026140" indent="0">
              <a:buNone/>
              <a:defRPr sz="898" b="1"/>
            </a:lvl5pPr>
            <a:lvl6pPr marL="1282675" indent="0">
              <a:buNone/>
              <a:defRPr sz="898" b="1"/>
            </a:lvl6pPr>
            <a:lvl7pPr marL="1539210" indent="0">
              <a:buNone/>
              <a:defRPr sz="898" b="1"/>
            </a:lvl7pPr>
            <a:lvl8pPr marL="1795744" indent="0">
              <a:buNone/>
              <a:defRPr sz="898" b="1"/>
            </a:lvl8pPr>
            <a:lvl9pPr marL="2052279" indent="0">
              <a:buNone/>
              <a:defRPr sz="898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E9B255-C3D0-4A02-985D-28D623CDD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63022" y="4445348"/>
            <a:ext cx="2908120" cy="65384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45AA26-B6DD-47BA-B005-55F0AB4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CAAEBF-C2EC-4553-8223-1EA00175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7BA0-4DAB-4F19-87E6-C4FDB0F3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DE844-7AA2-46E3-946F-5ECDAE35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9360BB-0DEE-438E-AEC2-F855AE4F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874829-4DF6-4283-A006-F1A00631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78303-0647-4FFC-ACA8-A52BAB98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29CB26-8F97-4EB4-B162-14EAC033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71F2E9-EF7A-4892-A0E0-3A00CFF7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E3412-7633-4B08-AEBE-D11229E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3D6D-0319-42B5-B5A8-DC33315E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7EA2DA-696F-48C1-B84C-7832725E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>
              <a:defRPr sz="1796"/>
            </a:lvl1pPr>
            <a:lvl2pPr>
              <a:defRPr sz="1571"/>
            </a:lvl2pPr>
            <a:lvl3pPr>
              <a:defRPr sz="1347"/>
            </a:lvl3pPr>
            <a:lvl4pPr>
              <a:defRPr sz="1122"/>
            </a:lvl4pPr>
            <a:lvl5pPr>
              <a:defRPr sz="1122"/>
            </a:lvl5pPr>
            <a:lvl6pPr>
              <a:defRPr sz="1122"/>
            </a:lvl6pPr>
            <a:lvl7pPr>
              <a:defRPr sz="1122"/>
            </a:lvl7pPr>
            <a:lvl8pPr>
              <a:defRPr sz="1122"/>
            </a:lvl8pPr>
            <a:lvl9pPr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C7947E-29A1-4F14-9B70-42CF5B389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5ECDD3-B1A2-449E-B3BC-CA02EF12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92EDE1-41DD-4A4A-B438-BDB7FF9A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2F713C-3149-4BC4-AD4E-967D4A42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35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FD44B-3A9A-45E4-A0FD-9B4A8CCB4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78" y="811318"/>
            <a:ext cx="2206251" cy="2839614"/>
          </a:xfrm>
        </p:spPr>
        <p:txBody>
          <a:bodyPr anchor="b"/>
          <a:lstStyle>
            <a:lvl1pPr>
              <a:defRPr sz="179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EA0BAC-F377-4624-80EB-46D8667E1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08120" y="1752223"/>
            <a:ext cx="3463022" cy="8648428"/>
          </a:xfrm>
        </p:spPr>
        <p:txBody>
          <a:bodyPr/>
          <a:lstStyle>
            <a:lvl1pPr marL="0" indent="0">
              <a:buNone/>
              <a:defRPr sz="1796"/>
            </a:lvl1pPr>
            <a:lvl2pPr marL="256535" indent="0">
              <a:buNone/>
              <a:defRPr sz="1571"/>
            </a:lvl2pPr>
            <a:lvl3pPr marL="513070" indent="0">
              <a:buNone/>
              <a:defRPr sz="1347"/>
            </a:lvl3pPr>
            <a:lvl4pPr marL="769605" indent="0">
              <a:buNone/>
              <a:defRPr sz="1122"/>
            </a:lvl4pPr>
            <a:lvl5pPr marL="1026140" indent="0">
              <a:buNone/>
              <a:defRPr sz="1122"/>
            </a:lvl5pPr>
            <a:lvl6pPr marL="1282675" indent="0">
              <a:buNone/>
              <a:defRPr sz="1122"/>
            </a:lvl6pPr>
            <a:lvl7pPr marL="1539210" indent="0">
              <a:buNone/>
              <a:defRPr sz="1122"/>
            </a:lvl7pPr>
            <a:lvl8pPr marL="1795744" indent="0">
              <a:buNone/>
              <a:defRPr sz="1122"/>
            </a:lvl8pPr>
            <a:lvl9pPr marL="2052279" indent="0">
              <a:buNone/>
              <a:defRPr sz="1122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00C621-FEB1-4C72-8A79-CD33AB9D1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178" y="3650933"/>
            <a:ext cx="2206251" cy="6763804"/>
          </a:xfrm>
        </p:spPr>
        <p:txBody>
          <a:bodyPr/>
          <a:lstStyle>
            <a:lvl1pPr marL="0" indent="0">
              <a:buNone/>
              <a:defRPr sz="898"/>
            </a:lvl1pPr>
            <a:lvl2pPr marL="256535" indent="0">
              <a:buNone/>
              <a:defRPr sz="786"/>
            </a:lvl2pPr>
            <a:lvl3pPr marL="513070" indent="0">
              <a:buNone/>
              <a:defRPr sz="673"/>
            </a:lvl3pPr>
            <a:lvl4pPr marL="769605" indent="0">
              <a:buNone/>
              <a:defRPr sz="561"/>
            </a:lvl4pPr>
            <a:lvl5pPr marL="1026140" indent="0">
              <a:buNone/>
              <a:defRPr sz="561"/>
            </a:lvl5pPr>
            <a:lvl6pPr marL="1282675" indent="0">
              <a:buNone/>
              <a:defRPr sz="561"/>
            </a:lvl6pPr>
            <a:lvl7pPr marL="1539210" indent="0">
              <a:buNone/>
              <a:defRPr sz="561"/>
            </a:lvl7pPr>
            <a:lvl8pPr marL="1795744" indent="0">
              <a:buNone/>
              <a:defRPr sz="561"/>
            </a:lvl8pPr>
            <a:lvl9pPr marL="2052279" indent="0">
              <a:buNone/>
              <a:defRPr sz="56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47EB15-C39E-4821-859E-30E8511E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7EE283-BDEE-4050-85FE-6236E21D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9857EE-9F22-4507-80DA-17A81F00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34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686F18F-55B3-47FF-9E0D-950F0095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87" y="647929"/>
            <a:ext cx="5899964" cy="235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CBE140-BC0A-45C5-AADD-0C695CC8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87" y="3239639"/>
            <a:ext cx="5899964" cy="7721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18A0D-F117-4E7F-BCCF-EAD01C9FD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287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56A1-0819-47FA-8351-FF9CB029BD0F}" type="datetimeFigureOut">
              <a:rPr lang="pt-BR" smtClean="0"/>
              <a:t>13/06/2022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825195-7637-49C1-BC6E-3DE46070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65928" y="11279579"/>
            <a:ext cx="2308682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DD031C-CADE-404D-BA20-6E8446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31130" y="11279579"/>
            <a:ext cx="1539121" cy="647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634F-FA27-44F8-AC08-A2BA0849BE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7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513070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7" indent="-128267" algn="l" defTabSz="513070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80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4133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787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15440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41094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66747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924012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180547" indent="-128267" algn="l" defTabSz="51307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1pPr>
      <a:lvl2pPr marL="25653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2pPr>
      <a:lvl3pPr marL="51307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3pPr>
      <a:lvl4pPr marL="76960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4pPr>
      <a:lvl5pPr marL="102614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5pPr>
      <a:lvl6pPr marL="1282675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6pPr>
      <a:lvl7pPr marL="1539210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7pPr>
      <a:lvl8pPr marL="1795744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8pPr>
      <a:lvl9pPr marL="2052279" algn="l" defTabSz="513070" rtl="0" eaLnBrk="1" latinLnBrk="0" hangingPunct="1">
        <a:defRPr sz="1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>
            <a:extLst>
              <a:ext uri="{FF2B5EF4-FFF2-40B4-BE49-F238E27FC236}">
                <a16:creationId xmlns:a16="http://schemas.microsoft.com/office/drawing/2014/main" id="{DCBA5827-CB57-4E2B-9CFE-3BE70D8F4DB1}"/>
              </a:ext>
            </a:extLst>
          </p:cNvPr>
          <p:cNvSpPr txBox="1">
            <a:spLocks/>
          </p:cNvSpPr>
          <p:nvPr/>
        </p:nvSpPr>
        <p:spPr>
          <a:xfrm>
            <a:off x="156673" y="1816244"/>
            <a:ext cx="6434721" cy="740251"/>
          </a:xfrm>
          <a:prstGeom prst="rect">
            <a:avLst/>
          </a:prstGeom>
          <a:noFill/>
          <a:ln>
            <a:solidFill>
              <a:srgbClr val="1E9638"/>
            </a:solidFill>
          </a:ln>
        </p:spPr>
        <p:txBody>
          <a:bodyPr vert="horz" lIns="136881" tIns="68441" rIns="136881" bIns="68441" rtlCol="0" anchor="t">
            <a:normAutofit fontScale="97500"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latin typeface="Arial" pitchFamily="34" charset="0"/>
                <a:cs typeface="Arial" pitchFamily="34" charset="0"/>
              </a:rPr>
              <a:t>Larissa Martins Cordeiro – Doutoranda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PPGEnf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– UFSCar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Ana Laura C. Menezes – Doutora pelo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PPGEnf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– UFSCar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Fabiana de Souza Orlando –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Prof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Dra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pelo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PPGEnf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– UFSCar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B0C7E0-F207-4937-808B-EECB7DAD0326}"/>
              </a:ext>
            </a:extLst>
          </p:cNvPr>
          <p:cNvGrpSpPr/>
          <p:nvPr/>
        </p:nvGrpSpPr>
        <p:grpSpPr>
          <a:xfrm>
            <a:off x="172506" y="2924925"/>
            <a:ext cx="3094253" cy="3159962"/>
            <a:chOff x="321225" y="1657222"/>
            <a:chExt cx="2885207" cy="2079724"/>
          </a:xfrm>
        </p:grpSpPr>
        <p:sp>
          <p:nvSpPr>
            <p:cNvPr id="20" name="Subtítulo 2">
              <a:extLst>
                <a:ext uri="{FF2B5EF4-FFF2-40B4-BE49-F238E27FC236}">
                  <a16:creationId xmlns:a16="http://schemas.microsoft.com/office/drawing/2014/main" id="{1D1B1269-0A24-4CE5-A955-E8D0064B49FA}"/>
                </a:ext>
              </a:extLst>
            </p:cNvPr>
            <p:cNvSpPr txBox="1">
              <a:spLocks/>
            </p:cNvSpPr>
            <p:nvPr/>
          </p:nvSpPr>
          <p:spPr>
            <a:xfrm>
              <a:off x="321225" y="1657222"/>
              <a:ext cx="2885207" cy="220293"/>
            </a:xfrm>
            <a:prstGeom prst="rect">
              <a:avLst/>
            </a:prstGeom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Introdução</a:t>
              </a:r>
            </a:p>
          </p:txBody>
        </p:sp>
        <p:sp>
          <p:nvSpPr>
            <p:cNvPr id="21" name="Subtítulo 2">
              <a:extLst>
                <a:ext uri="{FF2B5EF4-FFF2-40B4-BE49-F238E27FC236}">
                  <a16:creationId xmlns:a16="http://schemas.microsoft.com/office/drawing/2014/main" id="{320BE80D-D374-42E5-8998-4E587DACFAC4}"/>
                </a:ext>
              </a:extLst>
            </p:cNvPr>
            <p:cNvSpPr txBox="1">
              <a:spLocks/>
            </p:cNvSpPr>
            <p:nvPr/>
          </p:nvSpPr>
          <p:spPr>
            <a:xfrm>
              <a:off x="337734" y="2031869"/>
              <a:ext cx="2868697" cy="1705077"/>
            </a:xfrm>
            <a:prstGeom prst="rect">
              <a:avLst/>
            </a:prstGeom>
            <a:no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O câncer de mama atualmente é o mais incidente entre as mulheres ao redor do mundo. A confirmação do diagnóstico do câncer de mama cria um impacto negativo na vida dessas mulheres, podendo afetar a função psíquica e consequentemente a qualidade de vida. A presença da fragilidade modifica as reservas fisiológicas de um indivíduo e é um problema significativo para os pacientes com câncer de mama e há evidências que a quimioterapia adjuvante diminui o risco de recorrência da doença, apresentando consequências concomitantes e podem causar efeitos colaterais associados à fragilidade.  </a:t>
              </a:r>
            </a:p>
            <a:p>
              <a:pPr algn="just"/>
              <a:endPara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O objetivo da presente pesquisa foi relacionar a presença de fragilidade com a percepção da qualidade de vida de mulheres com câncer de mama em tratamento quimioterápico.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8F70C96-9B65-44B9-8314-E4339B821843}"/>
              </a:ext>
            </a:extLst>
          </p:cNvPr>
          <p:cNvGrpSpPr/>
          <p:nvPr/>
        </p:nvGrpSpPr>
        <p:grpSpPr>
          <a:xfrm>
            <a:off x="172508" y="6469941"/>
            <a:ext cx="3111956" cy="4007434"/>
            <a:chOff x="280123" y="4125455"/>
            <a:chExt cx="3119900" cy="3320319"/>
          </a:xfrm>
          <a:solidFill>
            <a:schemeClr val="bg1"/>
          </a:solidFill>
        </p:grpSpPr>
        <p:sp>
          <p:nvSpPr>
            <p:cNvPr id="23" name="Subtítulo 2">
              <a:extLst>
                <a:ext uri="{FF2B5EF4-FFF2-40B4-BE49-F238E27FC236}">
                  <a16:creationId xmlns:a16="http://schemas.microsoft.com/office/drawing/2014/main" id="{9DFE5881-29C8-4F02-A205-979786BB8D9C}"/>
                </a:ext>
              </a:extLst>
            </p:cNvPr>
            <p:cNvSpPr txBox="1">
              <a:spLocks/>
            </p:cNvSpPr>
            <p:nvPr/>
          </p:nvSpPr>
          <p:spPr>
            <a:xfrm>
              <a:off x="280123" y="4125455"/>
              <a:ext cx="3102150" cy="251495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Casuística e Métodos</a:t>
              </a:r>
            </a:p>
          </p:txBody>
        </p:sp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8CBB40C-F3B8-4400-AC9E-B4350B300199}"/>
                </a:ext>
              </a:extLst>
            </p:cNvPr>
            <p:cNvSpPr txBox="1">
              <a:spLocks/>
            </p:cNvSpPr>
            <p:nvPr/>
          </p:nvSpPr>
          <p:spPr>
            <a:xfrm>
              <a:off x="297873" y="4574167"/>
              <a:ext cx="3102150" cy="2871607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Trata-se de um estudo correlacional, transversal, com abordagem quantitativa, que foi realizado em um ambulatório de quimioterapia, no interior do estado de São Paulo. </a:t>
              </a: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Os critérios de inclusão foram: ter idade igual ou acima de 40 anos, com diagnóstico médico de câncer de mama e estar em tratamento quimioterápico no ambulatório supracitado. </a:t>
              </a:r>
            </a:p>
            <a:p>
              <a:pPr algn="just"/>
              <a:r>
                <a:rPr lang="pt-B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Foram entrevistadas 67 </a:t>
              </a:r>
              <a:r>
                <a:rPr lang="pt-BR" sz="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mulhres</a:t>
              </a:r>
              <a:r>
                <a:rPr lang="pt-B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endParaRPr lang="pt-BR" sz="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A coleta de dados foi realizada entre o período de dezembro de 2020 a fevereiro de 2021, individualmente, respeitando a privacidade dos entrevistados e todos os princípios éticos. </a:t>
              </a: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Para tanto, inicialmente foi explicado ao paciente sobre a pesquisa, após o aceite e assinatura do termo de consentimento livre e esclarecido (TCLE), realizou-se entrevista individual em uma sala privativa do próprio ambulatório, com a aplicação dos instrumentos de caracterização sociodemográfica e clínica, para avaliação da fragilidade Tilburg </a:t>
              </a:r>
              <a:r>
                <a:rPr lang="pt-BR" sz="8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Frailty</a:t>
              </a:r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Indicator (TFI) e para qualidade de vida a versão brasileira do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European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Organization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for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Research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and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Treatment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of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Cancer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Quality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of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Life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Questionnaire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Breast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1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Cancer</a:t>
              </a:r>
              <a:r>
                <a:rPr lang="pt-BR" sz="800" b="0" i="1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− 23 </a:t>
              </a:r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(EORTC QLQ-BR23). </a:t>
              </a:r>
              <a:r>
                <a:rPr lang="pt-BR" sz="800" b="1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CEP: </a:t>
              </a:r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4.420.254/20 e 4.443.202/20.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2972C84F-BB1E-4656-9BC8-9EC1A591E541}"/>
              </a:ext>
            </a:extLst>
          </p:cNvPr>
          <p:cNvGrpSpPr/>
          <p:nvPr/>
        </p:nvGrpSpPr>
        <p:grpSpPr>
          <a:xfrm>
            <a:off x="3507309" y="2916535"/>
            <a:ext cx="3009304" cy="3816424"/>
            <a:chOff x="3638133" y="1671299"/>
            <a:chExt cx="3016985" cy="2841283"/>
          </a:xfrm>
          <a:noFill/>
        </p:grpSpPr>
        <p:sp>
          <p:nvSpPr>
            <p:cNvPr id="29" name="Subtítulo 2">
              <a:extLst>
                <a:ext uri="{FF2B5EF4-FFF2-40B4-BE49-F238E27FC236}">
                  <a16:creationId xmlns:a16="http://schemas.microsoft.com/office/drawing/2014/main" id="{F27E9A85-E6B8-4D69-8D59-AD13C8794FA1}"/>
                </a:ext>
              </a:extLst>
            </p:cNvPr>
            <p:cNvSpPr txBox="1">
              <a:spLocks/>
            </p:cNvSpPr>
            <p:nvPr/>
          </p:nvSpPr>
          <p:spPr>
            <a:xfrm>
              <a:off x="3638133" y="1671299"/>
              <a:ext cx="3007567" cy="24919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lIns="102879" tIns="51440" rIns="102879" bIns="5144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Resultados</a:t>
              </a:r>
            </a:p>
          </p:txBody>
        </p:sp>
        <p:sp>
          <p:nvSpPr>
            <p:cNvPr id="30" name="Subtítulo 2">
              <a:extLst>
                <a:ext uri="{FF2B5EF4-FFF2-40B4-BE49-F238E27FC236}">
                  <a16:creationId xmlns:a16="http://schemas.microsoft.com/office/drawing/2014/main" id="{160C6AE4-6170-4303-A6DF-67174B0430CD}"/>
                </a:ext>
              </a:extLst>
            </p:cNvPr>
            <p:cNvSpPr txBox="1">
              <a:spLocks/>
            </p:cNvSpPr>
            <p:nvPr/>
          </p:nvSpPr>
          <p:spPr>
            <a:xfrm>
              <a:off x="3647551" y="2107218"/>
              <a:ext cx="3007567" cy="2405364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</a:t>
              </a:r>
            </a:p>
            <a:p>
              <a:pPr algn="just"/>
              <a:r>
                <a:rPr lang="pt-B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Participaram do estudo 67 mulheres com câncer de mama em tratamento oncológico, que possuíam média de idade de 59,78 anos. A prevalência de frágeis foi 38,81% (n=26) e de não frágeis foi 61,19% (n=41). Referente aos dados sociodemográficos e clínicos das respondentes, comparando segundo a presença de fragilidade observa-se que as mulheres frágeis apresentaram pior qualidade do sono, maior número de quedas, relataram mais dor e limitação de movimento e perceberam mais mudanças na vida após início do tratamento, comparadas as participantes não frágeis. </a:t>
              </a:r>
            </a:p>
            <a:p>
              <a:pPr algn="just"/>
              <a:endParaRPr lang="pt-BR" sz="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As mulheres classificadas como frágeis apresentaram pior percepção da qualidade de vida comparado as não frágeis, com significâncias estatísticas nas dimensões: imagem corporal (92,3; p=0,001), perspectiva futura (70,7; p=0,001), efeitos adversos da terapia sistêmica (16,5; p=0,006) e queda de cabelo (8,1; p=0,013). Além disso, o grupo de frágeis apresentaram mais sintomas da mama (14,1; p=0,776) e braço (23,1; p=0,169).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51CD53B-DECE-4838-AF55-72F1FC10E000}"/>
              </a:ext>
            </a:extLst>
          </p:cNvPr>
          <p:cNvGrpSpPr/>
          <p:nvPr/>
        </p:nvGrpSpPr>
        <p:grpSpPr>
          <a:xfrm>
            <a:off x="3559524" y="7136910"/>
            <a:ext cx="2990515" cy="3264921"/>
            <a:chOff x="779968" y="3856460"/>
            <a:chExt cx="5915474" cy="4380680"/>
          </a:xfrm>
          <a:solidFill>
            <a:schemeClr val="bg1"/>
          </a:solidFill>
        </p:grpSpPr>
        <p:sp>
          <p:nvSpPr>
            <p:cNvPr id="32" name="Subtítulo 2">
              <a:extLst>
                <a:ext uri="{FF2B5EF4-FFF2-40B4-BE49-F238E27FC236}">
                  <a16:creationId xmlns:a16="http://schemas.microsoft.com/office/drawing/2014/main" id="{D956C01A-78E5-4AB8-9112-1FD70EDFEDBB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3856460"/>
              <a:ext cx="5891990" cy="477823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Conclusões</a:t>
              </a:r>
              <a:r>
                <a:rPr lang="pt-BR" sz="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3" name="Subtítulo 2">
              <a:extLst>
                <a:ext uri="{FF2B5EF4-FFF2-40B4-BE49-F238E27FC236}">
                  <a16:creationId xmlns:a16="http://schemas.microsoft.com/office/drawing/2014/main" id="{F81A2559-D871-4C30-B52B-272C60EE3D4D}"/>
                </a:ext>
              </a:extLst>
            </p:cNvPr>
            <p:cNvSpPr txBox="1">
              <a:spLocks/>
            </p:cNvSpPr>
            <p:nvPr/>
          </p:nvSpPr>
          <p:spPr>
            <a:xfrm>
              <a:off x="779968" y="4628918"/>
              <a:ext cx="5915474" cy="3608222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pt-B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</a:t>
              </a:r>
            </a:p>
            <a:p>
              <a:pPr algn="just"/>
              <a:r>
                <a:rPr lang="pt-BR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Com base no objetivo proposto e nos resultados obtidos, pode-se concluir que há relação entre a presença de fragilidade e a pior percepção da qualidade de vida de mulheres com câncer de mama em tratamento quimioterápico, especificamente nas dimensões: imagem corporal, perspectiva futura e efeitos adversos da terapia sistêmica. É essencial o rastreio precoce da fragilidade e a mensuração da qualidade de vida na assistência aos pacientes oncológicos. </a:t>
              </a:r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pt-BR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2B36D7F-415A-4C9B-8A4A-5C1264C0F5D9}"/>
              </a:ext>
            </a:extLst>
          </p:cNvPr>
          <p:cNvGrpSpPr/>
          <p:nvPr/>
        </p:nvGrpSpPr>
        <p:grpSpPr>
          <a:xfrm>
            <a:off x="201162" y="10927745"/>
            <a:ext cx="6438214" cy="693513"/>
            <a:chOff x="3653234" y="8037902"/>
            <a:chExt cx="2823124" cy="1407125"/>
          </a:xfrm>
          <a:solidFill>
            <a:schemeClr val="bg1"/>
          </a:solidFill>
        </p:grpSpPr>
        <p:sp>
          <p:nvSpPr>
            <p:cNvPr id="36" name="Subtítulo 2">
              <a:extLst>
                <a:ext uri="{FF2B5EF4-FFF2-40B4-BE49-F238E27FC236}">
                  <a16:creationId xmlns:a16="http://schemas.microsoft.com/office/drawing/2014/main" id="{1A77A9C4-1EEB-4BED-B074-E1C95F371E2B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037902"/>
              <a:ext cx="2823123" cy="659009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5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Contato</a:t>
              </a:r>
            </a:p>
          </p:txBody>
        </p:sp>
        <p:sp>
          <p:nvSpPr>
            <p:cNvPr id="37" name="Subtítulo 2">
              <a:extLst>
                <a:ext uri="{FF2B5EF4-FFF2-40B4-BE49-F238E27FC236}">
                  <a16:creationId xmlns:a16="http://schemas.microsoft.com/office/drawing/2014/main" id="{6BE84DC8-8F59-4900-AACE-1B4FBF92BFBD}"/>
                </a:ext>
              </a:extLst>
            </p:cNvPr>
            <p:cNvSpPr txBox="1">
              <a:spLocks/>
            </p:cNvSpPr>
            <p:nvPr/>
          </p:nvSpPr>
          <p:spPr>
            <a:xfrm>
              <a:off x="3653234" y="8584796"/>
              <a:ext cx="2823124" cy="860231"/>
            </a:xfrm>
            <a:prstGeom prst="rect">
              <a:avLst/>
            </a:prstGeom>
            <a:grpFill/>
            <a:ln>
              <a:solidFill>
                <a:srgbClr val="1E9638"/>
              </a:solidFill>
            </a:ln>
          </p:spPr>
          <p:txBody>
            <a:bodyPr vert="horz" wrap="square" lIns="102879" tIns="51440" rIns="102879" bIns="51440" rtlCol="0">
              <a:sp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97"/>
                </a:lnSpc>
              </a:pPr>
              <a:r>
                <a:rPr lang="pt-BR" sz="9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larissacordeiro2@hotmail.com</a:t>
              </a:r>
            </a:p>
            <a:p>
              <a:pPr algn="just"/>
              <a:endParaRPr lang="pt-BR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3D212670-E935-4E6F-AD15-B46CD678FCDF}"/>
              </a:ext>
            </a:extLst>
          </p:cNvPr>
          <p:cNvSpPr txBox="1">
            <a:spLocks/>
          </p:cNvSpPr>
          <p:nvPr/>
        </p:nvSpPr>
        <p:spPr>
          <a:xfrm>
            <a:off x="174160" y="895273"/>
            <a:ext cx="6434721" cy="797126"/>
          </a:xfrm>
          <a:prstGeom prst="rect">
            <a:avLst/>
          </a:prstGeom>
          <a:solidFill>
            <a:srgbClr val="1E9638"/>
          </a:solidFill>
        </p:spPr>
        <p:txBody>
          <a:bodyPr vert="horz" lIns="102879" tIns="51440" rIns="102879" bIns="51440" rtlCol="0" anchor="ctr">
            <a:noAutofit/>
          </a:bodyPr>
          <a:lstStyle>
            <a:lvl1pPr algn="ctr" defTabSz="9143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Fragilidade e qualidade de vida em mulher com câncer de mama em quimioterapia. </a:t>
            </a:r>
            <a:endParaRPr lang="pt-B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CF2508B-8F32-5CBB-A658-0C479E73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57" y="47837"/>
            <a:ext cx="1917135" cy="67434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FDCC3F-DEB4-D08F-ED2A-FD0EC831A9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68" t="-8585" r="14100" b="12490"/>
          <a:stretch/>
        </p:blipFill>
        <p:spPr>
          <a:xfrm>
            <a:off x="3335589" y="35617"/>
            <a:ext cx="1738826" cy="6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8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647</Words>
  <Application>Microsoft Office PowerPoint</Application>
  <PresentationFormat>Personalizar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SBTMO 2020</dc:creator>
  <cp:lastModifiedBy>larissa cordeiro</cp:lastModifiedBy>
  <cp:revision>22</cp:revision>
  <dcterms:modified xsi:type="dcterms:W3CDTF">2022-06-13T20:19:45Z</dcterms:modified>
</cp:coreProperties>
</file>