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40538" cy="12169775"/>
  <p:notesSz cx="6858000" cy="9144000"/>
  <p:defaultTextStyle>
    <a:defPPr>
      <a:defRPr lang="pt-BR"/>
    </a:defPPr>
    <a:lvl1pPr marL="0" algn="l" defTabSz="912480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1pPr>
    <a:lvl2pPr marL="456240" algn="l" defTabSz="912480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2pPr>
    <a:lvl3pPr marL="912480" algn="l" defTabSz="912480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3pPr>
    <a:lvl4pPr marL="1368720" algn="l" defTabSz="912480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4pPr>
    <a:lvl5pPr marL="1824960" algn="l" defTabSz="912480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5pPr>
    <a:lvl6pPr marL="2281199" algn="l" defTabSz="912480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6pPr>
    <a:lvl7pPr marL="2737439" algn="l" defTabSz="912480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7pPr>
    <a:lvl8pPr marL="3193679" algn="l" defTabSz="912480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8pPr>
    <a:lvl9pPr marL="3649919" algn="l" defTabSz="912480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36" d="100"/>
          <a:sy n="136" d="100"/>
        </p:scale>
        <p:origin x="1776" y="-2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991675"/>
            <a:ext cx="5814457" cy="4236885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6391950"/>
            <a:ext cx="5130404" cy="2938211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86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32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647928"/>
            <a:ext cx="1474991" cy="1031332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647928"/>
            <a:ext cx="4339466" cy="10313322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13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47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3033996"/>
            <a:ext cx="5899964" cy="5062287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8144175"/>
            <a:ext cx="5899964" cy="266213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25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3239639"/>
            <a:ext cx="2907229" cy="772161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3239639"/>
            <a:ext cx="2907229" cy="772161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47930"/>
            <a:ext cx="5899964" cy="235226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983286"/>
            <a:ext cx="2893868" cy="146206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4445348"/>
            <a:ext cx="2893868" cy="65384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983286"/>
            <a:ext cx="2908120" cy="146206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4445348"/>
            <a:ext cx="2908120" cy="65384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80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5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04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811318"/>
            <a:ext cx="2206252" cy="2839614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752225"/>
            <a:ext cx="3463022" cy="8648428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650933"/>
            <a:ext cx="2206252" cy="676380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35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811318"/>
            <a:ext cx="2206252" cy="2839614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752225"/>
            <a:ext cx="3463022" cy="8648428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650933"/>
            <a:ext cx="2206252" cy="676380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36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647930"/>
            <a:ext cx="5899964" cy="2352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3239639"/>
            <a:ext cx="5899964" cy="7721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11279581"/>
            <a:ext cx="1539121" cy="647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D6488-21F1-41C3-81D2-3BA6E06734AD}" type="datetimeFigureOut">
              <a:rPr lang="pt-BR" smtClean="0"/>
              <a:t>08/06/2022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11279581"/>
            <a:ext cx="2308682" cy="647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11279581"/>
            <a:ext cx="1539121" cy="647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7A72F-3C16-4357-8A8D-AAD935150F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59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nicalcagno@gmail.com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Fernanda.jardims20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sabel.cardoso@icb.ufpa.b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CF2508B-8F32-5CBB-A658-0C479E737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892" y="47837"/>
            <a:ext cx="1917135" cy="67434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1FDCC3F-DEB4-D08F-ED2A-FD0EC831A9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68" t="-8585" r="14100" b="12490"/>
          <a:stretch/>
        </p:blipFill>
        <p:spPr>
          <a:xfrm>
            <a:off x="3412621" y="47837"/>
            <a:ext cx="1738826" cy="674341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3D212670-E935-4E6F-AD15-B46CD678FCDF}"/>
              </a:ext>
            </a:extLst>
          </p:cNvPr>
          <p:cNvSpPr txBox="1">
            <a:spLocks/>
          </p:cNvSpPr>
          <p:nvPr/>
        </p:nvSpPr>
        <p:spPr>
          <a:xfrm>
            <a:off x="195261" y="722178"/>
            <a:ext cx="6434721" cy="481883"/>
          </a:xfrm>
          <a:prstGeom prst="rect">
            <a:avLst/>
          </a:prstGeom>
          <a:solidFill>
            <a:srgbClr val="1E9638"/>
          </a:solidFill>
        </p:spPr>
        <p:txBody>
          <a:bodyPr vert="horz" lIns="102879" tIns="51440" rIns="102879" bIns="51440" rtlCol="0" anchor="ctr">
            <a:normAutofit fontScale="75000" lnSpcReduction="20000"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9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Perda </a:t>
            </a:r>
            <a:r>
              <a:rPr lang="pt-BR" sz="19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da região </a:t>
            </a:r>
            <a:r>
              <a:rPr lang="pt-BR" sz="19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19p associada à variação do número de cópias de DNA no carcinoma adenoide cístico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95261" y="1293903"/>
            <a:ext cx="6434721" cy="675573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 fontScale="60000" lnSpcReduction="20000"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Isabel Marina Santos Cardoso </a:t>
            </a:r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¹ ², </a:t>
            </a:r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Fernanda Jardim da Silva </a:t>
            </a:r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¹ ², </a:t>
            </a:r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Danielle Queiroz </a:t>
            </a:r>
            <a:r>
              <a:rPr lang="pt-BR" sz="1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Calcagno</a:t>
            </a:r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¹ ²</a:t>
            </a:r>
            <a:endParaRPr lang="pt-BR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300000"/>
              </a:lnSpc>
            </a:pPr>
            <a:r>
              <a:rPr lang="pt-BR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¹ </a:t>
            </a:r>
            <a:r>
              <a:rPr lang="pt-BR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Universidade Federal do </a:t>
            </a:r>
            <a:r>
              <a:rPr lang="pt-BR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Pará</a:t>
            </a:r>
          </a:p>
          <a:p>
            <a:pPr algn="l">
              <a:lnSpc>
                <a:spcPct val="120000"/>
              </a:lnSpc>
            </a:pPr>
            <a:r>
              <a:rPr lang="pt-BR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² Núcleo de Pesquisas em Oncologia</a:t>
            </a:r>
          </a:p>
          <a:p>
            <a:pPr algn="l">
              <a:lnSpc>
                <a:spcPct val="300000"/>
              </a:lnSpc>
            </a:pPr>
            <a:endParaRPr lang="pt-BR" sz="11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95260" y="2112019"/>
            <a:ext cx="3117766" cy="388459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 fontScale="85000" lnSpcReduction="10000"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t-BR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95260" y="2629341"/>
            <a:ext cx="3117766" cy="1099625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95260" y="2727686"/>
            <a:ext cx="31796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O Carcinoma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Adenoide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Cístico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(CAC)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é uma neoplasia rara que acomete principalmente as regiões de cabeça e pescoço e representa cerca de 10% dos tumores de glândulas salivares. As características moleculares do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CAC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são pouco compreendidas e a raridade do tumor dificulta a obtenção de modelos </a:t>
            </a:r>
            <a:r>
              <a:rPr lang="pt-BR" sz="700" i="1" dirty="0">
                <a:latin typeface="Arial" panose="020B0604020202020204" pitchFamily="34" charset="0"/>
                <a:cs typeface="Arial" panose="020B0604020202020204" pitchFamily="34" charset="0"/>
              </a:rPr>
              <a:t>in vitro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700" i="1" dirty="0"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para auxiliar na investigação da patogênese. Portanto, no presente estudo, buscamos estabelecer e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caracterizar </a:t>
            </a:r>
            <a:r>
              <a:rPr lang="pt-BR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citogenéticamente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uma linhagem celular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CAC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como modelo </a:t>
            </a:r>
            <a:r>
              <a:rPr lang="pt-BR" sz="700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t-BR" sz="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vitro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para auxiliar na compreensão da </a:t>
            </a:r>
            <a:r>
              <a:rPr lang="pt-BR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carcinogênese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deste tumor.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95260" y="3870873"/>
            <a:ext cx="3117766" cy="412293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t-BR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Casuística e Métodos</a:t>
            </a:r>
            <a:endParaRPr lang="pt-BR" sz="15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88792" y="4425073"/>
            <a:ext cx="3117766" cy="2569849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23404" y="4514192"/>
            <a:ext cx="300134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Um fragmento de tecido tumoral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CAC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fresco foi coletado no momento da cirurgia e então armazenado em um frasco de coleta contendo meio de cultura 199 a 10% de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soro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bovino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fetal (SBF).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A caracterização morfológica foi baseada na descrição do exame de biópsia tecidual. O processo de estabelecimento, manutenção e rotina da linhagem foram realizados de acordo com o protocolo estabelecido no Núcleo de Pesquisas em Oncologia (NPO). A curva de crescimento celular foi determinada de acordo com o protocolo estabelecido no NPO. As contagens de células ocorreram após 12, 24, 48 e 72 horas. O gráfico da curva foi obtido usando o software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GraphPad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Prism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6. O DNA da 56ª passagem da linhagem celular e do tecido tumoral foi isolado usando o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QiAmp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DNA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Isolation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Kit de acordo com o protocolo recomendado pelo fabricante. A concentração e pureza do DNA foram avaliadas por eletroforese em gel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de  </a:t>
            </a:r>
            <a:r>
              <a:rPr lang="pt-BR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agarose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Nanodrop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análise de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CNAs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em tecido tumoral e linhagem estabelecida foi realizada usando o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SurePrint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G3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CGH+SNP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Bundle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Agilent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, matriz 4x180K. O controle e aquisição das imagens foram feitos utilizando o software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Extraction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, v10.10. A análise dos dados foi realizada por meio do programa de </a:t>
            </a:r>
            <a:r>
              <a:rPr lang="pt-BR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cytogenomics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e a validação dos dados foi realizada </a:t>
            </a:r>
            <a:r>
              <a:rPr lang="pt-BR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no site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toppgene.cchmc.org.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LogRatio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&gt; 0,25 e </a:t>
            </a:r>
            <a:r>
              <a:rPr lang="pt-BR" sz="700" dirty="0" err="1">
                <a:latin typeface="Arial" panose="020B0604020202020204" pitchFamily="34" charset="0"/>
                <a:cs typeface="Arial" panose="020B0604020202020204" pitchFamily="34" charset="0"/>
              </a:rPr>
              <a:t>logRatio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&lt; -0,25 foram definidos para ganhos e perdas cromossômicas, respectivamente.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95260" y="7130006"/>
            <a:ext cx="3117766" cy="407239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 lnSpcReduction="10000"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t-BR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15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88792" y="7699138"/>
            <a:ext cx="3117766" cy="2234918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m 13" descr="G:\1575309839605_NAT  poço controle 72hrs (2)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25" y="7837998"/>
            <a:ext cx="1336937" cy="93823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aixaDeTexto 14"/>
          <p:cNvSpPr txBox="1"/>
          <p:nvPr/>
        </p:nvSpPr>
        <p:spPr>
          <a:xfrm>
            <a:off x="245244" y="7798834"/>
            <a:ext cx="15136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00" dirty="0" smtClean="0">
                <a:latin typeface="Arial" pitchFamily="34" charset="0"/>
                <a:cs typeface="Arial" pitchFamily="34" charset="0"/>
              </a:rPr>
              <a:t>A cultura de células aderentes mostrou um crescimento de colônias tumorais a partir da passagem 18.</a:t>
            </a:r>
            <a:r>
              <a:rPr lang="pt-B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curva de crescimento celular (#39) mostrou um volume inicial de 265,5x104 células em 3000 µl. Nos 200 µl semeados em cada garrafa, havia 17,7x10</a:t>
            </a:r>
            <a:r>
              <a:rPr lang="pt-BR" sz="7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pt-B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células (T0). </a:t>
            </a:r>
            <a:endParaRPr lang="pt-BR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56420" y="9068080"/>
            <a:ext cx="29353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contagem na câmara de Neubauer em seus respectivos tempos foi: T1 (12h) = 210.000 células, T2 (24h) = 555.000 células, T3 (48h) = 840.000 células e T4 (72) = 1.080.000 células. A biópsia tumoral revelou padrão de crescimento tubular e presença de invasão </a:t>
            </a:r>
            <a:r>
              <a:rPr lang="pt-BR" sz="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perineural</a:t>
            </a:r>
            <a:r>
              <a:rPr lang="pt-B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infiltração profunda dos planos musculares. O </a:t>
            </a:r>
            <a:r>
              <a:rPr lang="pt-BR" sz="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ACGh</a:t>
            </a:r>
            <a:r>
              <a:rPr lang="pt-B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revelou uma perda de </a:t>
            </a:r>
            <a:r>
              <a:rPr lang="pt-BR" sz="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CNAs</a:t>
            </a:r>
            <a:r>
              <a:rPr lang="pt-B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 região 19p, que abriga importantes genes supressores de tumor (</a:t>
            </a:r>
            <a:r>
              <a:rPr lang="pt-BR" sz="7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KEAP1, DNM2, SMARCA4, CDKN2D</a:t>
            </a:r>
            <a:r>
              <a:rPr lang="pt-BR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700" dirty="0"/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95260" y="11058256"/>
            <a:ext cx="6429004" cy="890575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endParaRPr lang="pt-BR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95260" y="10102925"/>
            <a:ext cx="6429004" cy="786462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pt-BR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Atualmente</a:t>
            </a:r>
            <a:r>
              <a:rPr lang="pt-BR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a pesquisa básica sobre a </a:t>
            </a:r>
            <a:r>
              <a:rPr lang="pt-BR" sz="7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carcinogênese</a:t>
            </a:r>
            <a:r>
              <a:rPr lang="pt-BR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pt-BR" sz="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CAC </a:t>
            </a:r>
            <a:r>
              <a:rPr lang="pt-BR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é limitada devido à falta de modelos </a:t>
            </a:r>
            <a:r>
              <a:rPr lang="pt-BR" sz="7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vitro </a:t>
            </a:r>
            <a:r>
              <a:rPr lang="pt-BR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7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vivo </a:t>
            </a:r>
            <a:r>
              <a:rPr lang="pt-BR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estudos. Neste trabalho, as células apresentaram crescimento lento, o que está de acordo com o que foi observado na maioria dos pacientes com </a:t>
            </a:r>
            <a:r>
              <a:rPr lang="pt-BR" sz="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CAC. </a:t>
            </a:r>
            <a:r>
              <a:rPr lang="pt-BR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perda na região 19p tanto no tecido quanto na linhagem sugere que os genes candidatos nesta região podem ser importantes para a progressão do tumor</a:t>
            </a:r>
            <a:r>
              <a:rPr lang="pt-BR" sz="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Outras alterações observadas somente na linhagem indicam uma significativa heterogeneidade </a:t>
            </a:r>
            <a:r>
              <a:rPr lang="pt-BR" sz="7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intratumoral</a:t>
            </a:r>
            <a:r>
              <a:rPr lang="pt-BR" sz="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A perda de algumas alterações observadas somente na amostra tecidual pode indicar que estas alterações não são importantes para a progressão tumoral. </a:t>
            </a:r>
            <a:endParaRPr lang="pt-BR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3506498" y="2629340"/>
            <a:ext cx="3117766" cy="1653825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3506498" y="2102628"/>
            <a:ext cx="3117766" cy="407239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 lnSpcReduction="10000"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t-BR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15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Imagem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93" y="2668696"/>
            <a:ext cx="2163622" cy="1356036"/>
          </a:xfrm>
          <a:prstGeom prst="rect">
            <a:avLst/>
          </a:prstGeom>
        </p:spPr>
      </p:pic>
      <p:sp>
        <p:nvSpPr>
          <p:cNvPr id="22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3506498" y="4424504"/>
            <a:ext cx="3117766" cy="4933444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3506498" y="9526817"/>
            <a:ext cx="3117766" cy="407239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 lnSpcReduction="10000"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t-BR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Conclusões</a:t>
            </a:r>
            <a:endParaRPr lang="pt-BR" sz="15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Tabe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90841"/>
              </p:ext>
            </p:extLst>
          </p:nvPr>
        </p:nvGraphicFramePr>
        <p:xfrm>
          <a:off x="3693781" y="4698908"/>
          <a:ext cx="2682789" cy="4592027"/>
        </p:xfrm>
        <a:graphic>
          <a:graphicData uri="http://schemas.openxmlformats.org/drawingml/2006/table">
            <a:tbl>
              <a:tblPr firstRow="1" firstCol="1" bandRow="1"/>
              <a:tblGrid>
                <a:gridCol w="711251">
                  <a:extLst>
                    <a:ext uri="{9D8B030D-6E8A-4147-A177-3AD203B41FA5}">
                      <a16:colId xmlns:a16="http://schemas.microsoft.com/office/drawing/2014/main" val="4166979859"/>
                    </a:ext>
                  </a:extLst>
                </a:gridCol>
                <a:gridCol w="623904">
                  <a:extLst>
                    <a:ext uri="{9D8B030D-6E8A-4147-A177-3AD203B41FA5}">
                      <a16:colId xmlns:a16="http://schemas.microsoft.com/office/drawing/2014/main" val="3169549065"/>
                    </a:ext>
                  </a:extLst>
                </a:gridCol>
                <a:gridCol w="636383">
                  <a:extLst>
                    <a:ext uri="{9D8B030D-6E8A-4147-A177-3AD203B41FA5}">
                      <a16:colId xmlns:a16="http://schemas.microsoft.com/office/drawing/2014/main" val="2711816218"/>
                    </a:ext>
                  </a:extLst>
                </a:gridCol>
                <a:gridCol w="711251">
                  <a:extLst>
                    <a:ext uri="{9D8B030D-6E8A-4147-A177-3AD203B41FA5}">
                      <a16:colId xmlns:a16="http://schemas.microsoft.com/office/drawing/2014/main" val="3080777130"/>
                    </a:ext>
                  </a:extLst>
                </a:gridCol>
              </a:tblGrid>
              <a:tr h="35187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Alteração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Região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Amostra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169338"/>
                  </a:ext>
                </a:extLst>
              </a:tr>
              <a:tr h="325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Perda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6q23.3 - q25.1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i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PLAGL1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Linhagem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031587"/>
                  </a:ext>
                </a:extLst>
              </a:tr>
              <a:tr h="325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Ganho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7p22.1 - p11.2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i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EGFR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Linhagem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877082"/>
                  </a:ext>
                </a:extLst>
              </a:tr>
              <a:tr h="3159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Amplificação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7q31.2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i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Linhagem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290469"/>
                  </a:ext>
                </a:extLst>
              </a:tr>
              <a:tr h="325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Ganho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7q32.3 - q34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i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BRAF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Linhagem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334864"/>
                  </a:ext>
                </a:extLst>
              </a:tr>
              <a:tr h="325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Deleção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9p21.3 - p21.1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i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CDKN2A/B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Linhagem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978866"/>
                  </a:ext>
                </a:extLst>
              </a:tr>
              <a:tr h="325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Ganho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17q12 - q21.2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i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HER2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Linhagem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164056"/>
                  </a:ext>
                </a:extLst>
              </a:tr>
              <a:tr h="325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Ganho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Xq25 - q27.1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i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SMARCA1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Linhagem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606131"/>
                  </a:ext>
                </a:extLst>
              </a:tr>
              <a:tr h="301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Ganho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9q34.3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i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NOTCH1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Tecido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804487"/>
                  </a:ext>
                </a:extLst>
              </a:tr>
              <a:tr h="301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Ganho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5q32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i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PDGFRβ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Tecido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054270"/>
                  </a:ext>
                </a:extLst>
              </a:tr>
              <a:tr h="3469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Amplificação</a:t>
                      </a:r>
                      <a:endParaRPr lang="pt-BR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8p11.22</a:t>
                      </a:r>
                      <a:endParaRPr lang="pt-BR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</a:t>
                      </a:r>
                      <a:endParaRPr lang="pt-BR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Ambas as amostras</a:t>
                      </a:r>
                      <a:endParaRPr lang="pt-BR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349646"/>
                  </a:ext>
                </a:extLst>
              </a:tr>
              <a:tr h="6169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Perda</a:t>
                      </a:r>
                      <a:endParaRPr lang="pt-BR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19p13.3 - p12</a:t>
                      </a:r>
                      <a:endParaRPr lang="pt-BR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CDKN2D,</a:t>
                      </a:r>
                      <a:r>
                        <a:rPr lang="pt-BR" sz="7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7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KEAP1, DNM2, SMARCA4</a:t>
                      </a:r>
                      <a:endParaRPr lang="pt-BR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Ambas as amostras</a:t>
                      </a:r>
                      <a:endParaRPr lang="pt-BR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956767"/>
                  </a:ext>
                </a:extLst>
              </a:tr>
              <a:tr h="3469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Amplificação</a:t>
                      </a:r>
                      <a:endParaRPr lang="pt-BR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22q11.22</a:t>
                      </a:r>
                      <a:endParaRPr lang="pt-BR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</a:t>
                      </a:r>
                      <a:endParaRPr lang="pt-BR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750"/>
                        </a:spcAft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Ambas as amostras</a:t>
                      </a:r>
                      <a:endParaRPr lang="pt-BR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745812"/>
                  </a:ext>
                </a:extLst>
              </a:tr>
            </a:tbl>
          </a:graphicData>
        </a:graphic>
      </p:graphicFrame>
      <p:sp>
        <p:nvSpPr>
          <p:cNvPr id="35" name="CaixaDeTexto 34"/>
          <p:cNvSpPr txBox="1"/>
          <p:nvPr/>
        </p:nvSpPr>
        <p:spPr>
          <a:xfrm>
            <a:off x="1747675" y="8776228"/>
            <a:ext cx="14770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Fig. 1: Linhagem 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celular de CAC estabelecida na passagem 52, visualizada em microscópio invertido, objetiva de 40x.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693781" y="4030838"/>
            <a:ext cx="28054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Fig. 2: 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Gráfico da curva de crescimento celular. As células foram quantificadas na câmara de Neubauer e diluídas em uma concentração de 200 µl de meio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611967" y="4488382"/>
            <a:ext cx="2659134" cy="44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Tabela </a:t>
            </a:r>
            <a:r>
              <a:rPr lang="pt-BR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Alterações </a:t>
            </a:r>
            <a:r>
              <a:rPr lang="pt-BR" sz="500" dirty="0" err="1">
                <a:latin typeface="Arial" panose="020B0604020202020204" pitchFamily="34" charset="0"/>
                <a:cs typeface="Arial" panose="020B0604020202020204" pitchFamily="34" charset="0"/>
              </a:rPr>
              <a:t>citogenéticas</a:t>
            </a:r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 identificadas na linhagem e na amostra tumorais. </a:t>
            </a:r>
            <a:endParaRPr lang="pt-BR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38" name="Título 1">
            <a:extLst>
              <a:ext uri="{FF2B5EF4-FFF2-40B4-BE49-F238E27FC236}">
                <a16:creationId xmlns:a16="http://schemas.microsoft.com/office/drawing/2014/main" id="{DCBA5827-CB57-4E2B-9CFE-3BE70D8F4DB1}"/>
              </a:ext>
            </a:extLst>
          </p:cNvPr>
          <p:cNvSpPr txBox="1">
            <a:spLocks/>
          </p:cNvSpPr>
          <p:nvPr/>
        </p:nvSpPr>
        <p:spPr>
          <a:xfrm>
            <a:off x="195260" y="11057966"/>
            <a:ext cx="6429004" cy="359744"/>
          </a:xfrm>
          <a:prstGeom prst="rect">
            <a:avLst/>
          </a:prstGeom>
          <a:noFill/>
          <a:ln>
            <a:solidFill>
              <a:srgbClr val="1E9638"/>
            </a:solidFill>
          </a:ln>
        </p:spPr>
        <p:txBody>
          <a:bodyPr vert="horz" lIns="136881" tIns="68441" rIns="136881" bIns="68441" rtlCol="0" anchor="t">
            <a:normAutofit fontScale="92500" lnSpcReduction="20000"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t-BR" sz="1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Contatos</a:t>
            </a:r>
            <a:endParaRPr lang="pt-BR" sz="15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95259" y="11492397"/>
            <a:ext cx="3795733" cy="64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i</a:t>
            </a:r>
            <a:r>
              <a:rPr lang="pt-BR" sz="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sabel.cardoso@icb.ufpa.br</a:t>
            </a:r>
            <a:endParaRPr lang="pt-BR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6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Fernanda.jardims20@gmail.com</a:t>
            </a:r>
            <a:endParaRPr lang="pt-BR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6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danicalcagno@gmail.com</a:t>
            </a:r>
            <a:endParaRPr lang="pt-BR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22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794</Words>
  <Application>Microsoft Office PowerPoint</Application>
  <PresentationFormat>Personalizar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Jardim da Silva</dc:creator>
  <cp:lastModifiedBy>Fernanda Jardim da Silva</cp:lastModifiedBy>
  <cp:revision>10</cp:revision>
  <dcterms:created xsi:type="dcterms:W3CDTF">2022-06-08T13:41:39Z</dcterms:created>
  <dcterms:modified xsi:type="dcterms:W3CDTF">2022-06-08T15:22:03Z</dcterms:modified>
</cp:coreProperties>
</file>