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>
        <p:scale>
          <a:sx n="125" d="100"/>
          <a:sy n="125" d="100"/>
        </p:scale>
        <p:origin x="1290" y="-4422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26/05/2022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76839" y="1242316"/>
            <a:ext cx="6434721" cy="740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lIns="136881" tIns="68441" rIns="136881" bIns="68441" rtlCol="0" anchor="t">
            <a:normAutofit fontScale="52500" lnSpcReduction="200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200" b="1" dirty="0" smtClean="0"/>
              <a:t>	</a:t>
            </a:r>
            <a:r>
              <a:rPr lang="pt-BR" sz="1700" b="1" dirty="0" smtClean="0"/>
              <a:t> CHIATTONE</a:t>
            </a:r>
            <a:r>
              <a:rPr lang="pt-BR" sz="1700" b="1" dirty="0"/>
              <a:t>, H. B.</a:t>
            </a:r>
          </a:p>
          <a:p>
            <a:pPr algn="r"/>
            <a:r>
              <a:rPr lang="pt-BR" sz="1700" b="1" dirty="0"/>
              <a:t>MACIEL, D. F.</a:t>
            </a:r>
          </a:p>
          <a:p>
            <a:pPr algn="r"/>
            <a:r>
              <a:rPr lang="pt-BR" sz="1700" b="1" dirty="0"/>
              <a:t>ROCHA, R. C.</a:t>
            </a:r>
          </a:p>
          <a:p>
            <a:pPr algn="r"/>
            <a:r>
              <a:rPr lang="pt-BR" sz="1700" b="1" dirty="0"/>
              <a:t>LIMA, S. M.</a:t>
            </a:r>
          </a:p>
          <a:p>
            <a:pPr algn="r"/>
            <a:r>
              <a:rPr lang="pt-BR" sz="1700" b="1" dirty="0"/>
              <a:t>BP – A Beneficência Portuguesa de São Paulo - São Paulo - Brasil</a:t>
            </a:r>
            <a:endParaRPr lang="pt-BR" sz="17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="" xmlns:a16="http://schemas.microsoft.com/office/drawing/2014/main" id="{35B0C7E0-F207-4937-808B-EECB7DAD0326}"/>
              </a:ext>
            </a:extLst>
          </p:cNvPr>
          <p:cNvGrpSpPr/>
          <p:nvPr/>
        </p:nvGrpSpPr>
        <p:grpSpPr>
          <a:xfrm>
            <a:off x="176840" y="2050455"/>
            <a:ext cx="3099414" cy="3841331"/>
            <a:chOff x="321225" y="1657222"/>
            <a:chExt cx="2885207" cy="2506019"/>
          </a:xfrm>
        </p:grpSpPr>
        <p:sp>
          <p:nvSpPr>
            <p:cNvPr id="20" name="Subtítulo 2">
              <a:extLst>
                <a:ext uri="{FF2B5EF4-FFF2-40B4-BE49-F238E27FC236}">
                  <a16:creationId xmlns="" xmlns:a16="http://schemas.microsoft.com/office/drawing/2014/main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5" y="1657222"/>
              <a:ext cx="2885207" cy="22029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="" xmlns:a16="http://schemas.microsoft.com/office/drawing/2014/main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1942015"/>
              <a:ext cx="2868697" cy="222122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Atualmente a literatura que aponta sobre aspectos psicológicos e psiquiátricos no processo de TMO é extensa, denotando o impacto emocional dessa vivência em pacientes, familiares e cuidadores. A seu lado, a sistematização da avaliação e acompanhamento psicológico em Unidades de TMO é imprescindível, na apropriação de decisões a respeito do diagnóstico, tipo de tratamento necessário e prognóstico. Essas condutas tem por finalidade diminuir a angústia e ansiedade de pacientes, familiares e cuidadores, bem como favorecer processo de elaboração e enfrentamento da situação hospitalar e de suas consequências, intercalando-se intervenções de apoio e suporte emocional quando estes demonstrarem momentos de fragilidade pela vivência da doença, hospitalização e/ou tratamento. </a:t>
              </a:r>
            </a:p>
            <a:p>
              <a:pPr lvl="0" algn="just"/>
              <a:endParaRPr lang="pt-BR" sz="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="" xmlns:a16="http://schemas.microsoft.com/office/drawing/2014/main" id="{78F70C96-9B65-44B9-8314-E4339B821843}"/>
              </a:ext>
            </a:extLst>
          </p:cNvPr>
          <p:cNvGrpSpPr/>
          <p:nvPr/>
        </p:nvGrpSpPr>
        <p:grpSpPr>
          <a:xfrm>
            <a:off x="190641" y="4505291"/>
            <a:ext cx="3094252" cy="4059219"/>
            <a:chOff x="288786" y="4181323"/>
            <a:chExt cx="3102150" cy="3049972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="" xmlns:a16="http://schemas.microsoft.com/office/drawing/2014/main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97873" y="4181323"/>
              <a:ext cx="3082304" cy="251495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Casuística e Métodos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="" xmlns:a16="http://schemas.microsoft.com/office/drawing/2014/main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88786" y="4516945"/>
              <a:ext cx="3102150" cy="271435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Este estudo objetiva apresentar o instrumento de avaliação de risco e complexidade emocional utilizado pelo Serviço de Psicologia Hospitalar, na Unidade de TMO do Hospital Beneficência Portuguesa de São Paulo, que tem função diagnóstica e de orientador dos focos a serem manejados, além de constituir-se em instrumento de avaliação continuada no período de hospitalização. </a:t>
              </a:r>
              <a:r>
                <a:rPr lang="pt-BR" altLang="pt-BR" sz="700" dirty="0">
                  <a:solidFill>
                    <a:schemeClr val="tx1"/>
                  </a:solidFill>
                  <a:latin typeface="Arial" pitchFamily="34" charset="0"/>
                  <a:cs typeface="Arial" panose="020B0604020202020204" pitchFamily="34" charset="0"/>
                </a:rPr>
                <a:t>A avaliação de risco psicológico requer a investigação cuidadosa dos sintomas emocionais, da história da pessoa (HP) e a história pregressa da moléstia atual (HPMA), considerando-se também os antecedentes familiares, o nível de apoio social e os recursos de enfrentamento apresentados diante da vivência da doença e tratamento.</a:t>
              </a:r>
            </a:p>
            <a:p>
              <a:pPr algn="just">
                <a:lnSpc>
                  <a:spcPct val="150000"/>
                </a:lnSpc>
              </a:pP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="" xmlns:a16="http://schemas.microsoft.com/office/drawing/2014/main" id="{239320D9-5B7C-4147-9E3E-B7E6EA195142}"/>
              </a:ext>
            </a:extLst>
          </p:cNvPr>
          <p:cNvGrpSpPr/>
          <p:nvPr/>
        </p:nvGrpSpPr>
        <p:grpSpPr>
          <a:xfrm>
            <a:off x="199705" y="6847891"/>
            <a:ext cx="3094251" cy="3033391"/>
            <a:chOff x="429982" y="6733037"/>
            <a:chExt cx="3102148" cy="739581"/>
          </a:xfrm>
        </p:grpSpPr>
        <p:sp>
          <p:nvSpPr>
            <p:cNvPr id="26" name="Subtítulo 2">
              <a:extLst>
                <a:ext uri="{FF2B5EF4-FFF2-40B4-BE49-F238E27FC236}">
                  <a16:creationId xmlns="" xmlns:a16="http://schemas.microsoft.com/office/drawing/2014/main" id="{FE1EFD37-6585-4332-B0D2-64CFB3BFFC72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733037"/>
              <a:ext cx="3102148" cy="8117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  <a:endParaRPr lang="pt-BR" sz="1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Subtítulo 2">
              <a:extLst>
                <a:ext uri="{FF2B5EF4-FFF2-40B4-BE49-F238E27FC236}">
                  <a16:creationId xmlns="" xmlns:a16="http://schemas.microsoft.com/office/drawing/2014/main" id="{D2DCE3AB-5B12-489A-82F7-507E34F9A4BE}"/>
                </a:ext>
              </a:extLst>
            </p:cNvPr>
            <p:cNvSpPr txBox="1">
              <a:spLocks/>
            </p:cNvSpPr>
            <p:nvPr/>
          </p:nvSpPr>
          <p:spPr>
            <a:xfrm>
              <a:off x="429982" y="6845093"/>
              <a:ext cx="3102148" cy="62752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Após realizar a avalição de risco e complexidade emocional , o Psicólogo define a complexidade emocional do paciente, podendo ser alta, média e baixa seguindo critérios para essa </a:t>
              </a:r>
              <a:r>
                <a:rPr lang="pt-BR" sz="7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avaliação. </a:t>
              </a:r>
              <a:endParaRPr lang="pt-B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7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O Psicólogo então define um plano terapêutico que visa o acompanhamento psicológico devido à complexidade emocional do paciente ou a vigilância psicológica. </a:t>
              </a:r>
            </a:p>
            <a:p>
              <a:pPr algn="just">
                <a:lnSpc>
                  <a:spcPct val="150000"/>
                </a:lnSpc>
              </a:pPr>
              <a:r>
                <a:rPr lang="pt-BR" sz="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A avalição </a:t>
              </a: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de risco e complexidade </a:t>
              </a:r>
              <a:r>
                <a:rPr lang="pt-BR" sz="80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emocional </a:t>
              </a:r>
              <a:r>
                <a:rPr lang="pt-BR" sz="80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é inserida </a:t>
              </a:r>
              <a:r>
                <a:rPr lang="pt-BR" sz="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na </a:t>
              </a:r>
              <a:r>
                <a:rPr lang="pt-B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evolução psicológica do paciente para acesso de toda equipe de saúde.</a:t>
              </a:r>
            </a:p>
            <a:p>
              <a:pPr algn="just">
                <a:lnSpc>
                  <a:spcPct val="150000"/>
                </a:lnSpc>
              </a:pPr>
              <a:endParaRPr lang="pt-B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="" xmlns:a16="http://schemas.microsoft.com/office/drawing/2014/main" id="{2972C84F-BB1E-4656-9BC8-9EC1A591E541}"/>
              </a:ext>
            </a:extLst>
          </p:cNvPr>
          <p:cNvGrpSpPr/>
          <p:nvPr/>
        </p:nvGrpSpPr>
        <p:grpSpPr>
          <a:xfrm>
            <a:off x="3620305" y="2065407"/>
            <a:ext cx="3009304" cy="2363296"/>
            <a:chOff x="3638133" y="1671299"/>
            <a:chExt cx="3016985" cy="1483885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="" xmlns:a16="http://schemas.microsoft.com/office/drawing/2014/main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22737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lIns="102879" tIns="51440" rIns="102879" bIns="5144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="" xmlns:a16="http://schemas.microsoft.com/office/drawing/2014/main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1984864"/>
              <a:ext cx="3007567" cy="117032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="" xmlns:a16="http://schemas.microsoft.com/office/drawing/2014/main" id="{051CD53B-DECE-4838-AF55-72F1FC10E000}"/>
              </a:ext>
            </a:extLst>
          </p:cNvPr>
          <p:cNvGrpSpPr/>
          <p:nvPr/>
        </p:nvGrpSpPr>
        <p:grpSpPr>
          <a:xfrm>
            <a:off x="199705" y="8969560"/>
            <a:ext cx="6434721" cy="1374898"/>
            <a:chOff x="779968" y="3856460"/>
            <a:chExt cx="5915474" cy="1416873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="" xmlns:a16="http://schemas.microsoft.com/office/drawing/2014/main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3933179" y="3856460"/>
              <a:ext cx="2738779" cy="35107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="" xmlns:a16="http://schemas.microsoft.com/office/drawing/2014/main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79968" y="4324183"/>
              <a:ext cx="5915474" cy="94915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Constatamos em nossa Unidade que a detecção precoce de risco psicológico significa um grande diferencial com relação ao tipo e qualidade do atendimento oferecido, bem como diminuição do sofrimento e de custos operacionais institucionais, realçando o melhor cuidado, a integralidade, a interdisciplinaridade, a humanização e a ética no </a:t>
              </a:r>
              <a:r>
                <a:rPr lang="pt-BR" sz="7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cuidar</a:t>
              </a:r>
              <a:r>
                <a:rPr lang="pt-BR" sz="7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tângulo 33">
            <a:extLst>
              <a:ext uri="{FF2B5EF4-FFF2-40B4-BE49-F238E27FC236}">
                <a16:creationId xmlns="" xmlns:a16="http://schemas.microsoft.com/office/drawing/2014/main" id="{27417659-2D1D-49D9-AFFE-48873AA85DF5}"/>
              </a:ext>
            </a:extLst>
          </p:cNvPr>
          <p:cNvSpPr/>
          <p:nvPr/>
        </p:nvSpPr>
        <p:spPr>
          <a:xfrm>
            <a:off x="3629699" y="4560819"/>
            <a:ext cx="2990515" cy="432326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36891" tIns="68446" rIns="136891" bIns="68446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="" xmlns:a16="http://schemas.microsoft.com/office/drawing/2014/main" id="{32B36D7F-415A-4C9B-8A4A-5C1264C0F5D9}"/>
              </a:ext>
            </a:extLst>
          </p:cNvPr>
          <p:cNvGrpSpPr/>
          <p:nvPr/>
        </p:nvGrpSpPr>
        <p:grpSpPr>
          <a:xfrm>
            <a:off x="190641" y="10505550"/>
            <a:ext cx="6438214" cy="681203"/>
            <a:chOff x="3653234" y="8037903"/>
            <a:chExt cx="2823124" cy="1382149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="" xmlns:a16="http://schemas.microsoft.com/office/drawing/2014/main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037903"/>
              <a:ext cx="2823123" cy="65901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="" xmlns:a16="http://schemas.microsoft.com/office/drawing/2014/main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84799"/>
              <a:ext cx="2823124" cy="835253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>
                <a:lnSpc>
                  <a:spcPts val="1197"/>
                </a:lnSpc>
                <a:spcBef>
                  <a:spcPts val="0"/>
                </a:spcBef>
              </a:pPr>
              <a:r>
                <a:rPr lang="pt-BR" sz="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Danilo Freitas Maciel                                                                                                                                                      Heloisa Benevides Chiattone </a:t>
              </a:r>
            </a:p>
            <a:p>
              <a:pPr lvl="0" algn="just">
                <a:lnSpc>
                  <a:spcPts val="1197"/>
                </a:lnSpc>
                <a:spcBef>
                  <a:spcPts val="0"/>
                </a:spcBef>
              </a:pPr>
              <a:r>
                <a:rPr lang="pt-BR" sz="7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Email: psidanilofreitas@outlook.com                                                                                                                              Email: psicologiabp@bp.org.br</a:t>
              </a:r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921335" y="160884"/>
            <a:ext cx="3731181" cy="754931"/>
          </a:xfrm>
          <a:prstGeom prst="rect">
            <a:avLst/>
          </a:prstGeom>
          <a:solidFill>
            <a:srgbClr val="C00000"/>
          </a:solidFill>
        </p:spPr>
        <p:txBody>
          <a:bodyPr vert="horz" lIns="102879" tIns="51440" rIns="102879" bIns="51440" rtlCol="0" anchor="ctr">
            <a:normAutofit fontScale="900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/>
              <a:t>INSTRUMENTO DE AVALIAÇAO DE RISCO E COMPLEXIDADE EMOCIONAL EM UNIDADE DE TMO ADULTO</a:t>
            </a:r>
            <a:endParaRPr lang="pt-BR" sz="1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2162BCF8-F4E2-48C1-A8D8-8A2458D9F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9" y="271065"/>
            <a:ext cx="1659550" cy="5629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52" b="-2499"/>
          <a:stretch/>
        </p:blipFill>
        <p:spPr>
          <a:xfrm>
            <a:off x="5868541" y="239072"/>
            <a:ext cx="681212" cy="66643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636293" y="2553060"/>
            <a:ext cx="298822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No período de maio de 2021 a maio de 2022, o instrumento foi utilizado em 807 avaliações e acompanhamentos psicológicos tendo se mostrado como excelente ferramenta na sistematização das informações dos vários aspectos do funcionamento do paciente, para que os </a:t>
            </a:r>
            <a:r>
              <a:rPr lang="pt-B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impactos na </a:t>
            </a:r>
            <a:r>
              <a:rPr lang="pt-BR" sz="700" dirty="0">
                <a:latin typeface="Arial" panose="020B0604020202020204" pitchFamily="34" charset="0"/>
                <a:cs typeface="Arial" panose="020B0604020202020204" pitchFamily="34" charset="0"/>
              </a:rPr>
              <a:t>vida destes sejam identificados  e acompanhados por toda equipe de saúde levando em consideração a singularidade de cada um, e com isso condutas condizentes são adotadas, a fim de fornecer adequada assistência no que concerne às modificações ne vida destes paciente e familiares. </a:t>
            </a:r>
          </a:p>
          <a:p>
            <a:pPr algn="just">
              <a:lnSpc>
                <a:spcPct val="150000"/>
              </a:lnSpc>
            </a:pPr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Espaço Reservado para Texto 1">
            <a:extLst>
              <a:ext uri="{FF2B5EF4-FFF2-40B4-BE49-F238E27FC236}">
                <a16:creationId xmlns="" xmlns:a16="http://schemas.microsoft.com/office/drawing/2014/main" id="{ADDA7945-7AA3-412E-8319-13CB83A64164}"/>
              </a:ext>
            </a:extLst>
          </p:cNvPr>
          <p:cNvSpPr txBox="1">
            <a:spLocks/>
          </p:cNvSpPr>
          <p:nvPr/>
        </p:nvSpPr>
        <p:spPr>
          <a:xfrm>
            <a:off x="3627608" y="4648964"/>
            <a:ext cx="3056113" cy="3903886"/>
          </a:xfrm>
          <a:prstGeom prst="rect">
            <a:avLst/>
          </a:prstGeom>
        </p:spPr>
        <p:txBody>
          <a:bodyPr vert="horz" lIns="162617" tIns="81308" rIns="162617" bIns="81308"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F37053"/>
              </a:buClr>
              <a:buSzPct val="200000"/>
              <a:buFont typeface="+mj-lt"/>
              <a:buAutoNum type="arabicPeriod"/>
              <a:defRPr sz="1600" b="0" i="0" kern="1200" baseline="0">
                <a:solidFill>
                  <a:srgbClr val="5F5F5F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7053"/>
              </a:buClr>
              <a:buSzPct val="200000"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ITENS DA AVALIAÇÃO DE RISCO PSÍQUICO</a:t>
            </a:r>
            <a:r>
              <a:rPr kumimoji="0" lang="pt-BR" sz="7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 COMPLEXIDADE </a:t>
            </a:r>
            <a:r>
              <a:rPr kumimoji="0" lang="pt-BR" sz="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EMOCIONAL</a:t>
            </a:r>
            <a:endParaRPr kumimoji="0" lang="pt-BR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7053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pt-B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Diagnóstico clínico atual e antecedentes clínicos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7053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pt-B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Antecedentes psiquiátricos pessoais e familiares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7053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pt-B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Avaliação do 5° sinal </a:t>
            </a:r>
            <a:r>
              <a:rPr kumimoji="0" lang="pt-BR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vital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7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Medidas preventivas ao risco de queda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7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Medidas preventivas ao delirium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t-BR" sz="70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Medidas preventivas ao risco de suicídio</a:t>
            </a:r>
            <a:endParaRPr kumimoji="0" lang="pt-BR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7053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pt-BR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História </a:t>
            </a:r>
            <a:r>
              <a:rPr kumimoji="0" lang="pt-B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 pessoa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7053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pt-B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Estilo de vida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7053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pt-B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Informações sobre o adoecer e hospitalização do paciente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7053"/>
              </a:buClr>
              <a:buSzPct val="200000"/>
              <a:buFont typeface="Arial" pitchFamily="34" charset="0"/>
              <a:buChar char="•"/>
              <a:tabLst/>
              <a:defRPr/>
            </a:pPr>
            <a:r>
              <a:rPr kumimoji="0" lang="pt-BR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Estrutura e funcionamento familiar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Avaliação psicológica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Exame psíquico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Manifestações psíquicas e comportamentais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Avaliação dos riscos psicológicos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Complexidade emocional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Conduta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7053"/>
              </a:buClr>
              <a:buSzPct val="200000"/>
              <a:buFont typeface="Arial" pitchFamily="34" charset="0"/>
              <a:buChar char="•"/>
              <a:tabLst/>
              <a:defRPr/>
            </a:pPr>
            <a:endParaRPr kumimoji="0" lang="pt-BR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7053"/>
              </a:buClr>
              <a:buSzPct val="200000"/>
              <a:buFont typeface="Arial" pitchFamily="34" charset="0"/>
              <a:buChar char="•"/>
              <a:tabLst/>
              <a:defRPr/>
            </a:pPr>
            <a:endParaRPr lang="pt-BR" sz="7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7053"/>
              </a:buClr>
              <a:buSzPct val="200000"/>
              <a:buFont typeface="Arial" pitchFamily="34" charset="0"/>
              <a:buChar char="•"/>
              <a:tabLst/>
              <a:defRPr/>
            </a:pPr>
            <a:endParaRPr kumimoji="0" lang="pt-BR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37053"/>
              </a:buClr>
              <a:buSzPct val="200000"/>
              <a:buFont typeface="Arial" pitchFamily="34" charset="0"/>
              <a:buChar char="•"/>
              <a:tabLst/>
              <a:defRPr/>
            </a:pPr>
            <a:endParaRPr kumimoji="0" lang="pt-BR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71" y="8223853"/>
            <a:ext cx="774282" cy="6109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709738" y="4099729"/>
            <a:ext cx="34194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563</Words>
  <Application>Microsoft Office PowerPoint</Application>
  <PresentationFormat>Personalizar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Claudio Clay Alves De Oliveira</cp:lastModifiedBy>
  <cp:revision>49</cp:revision>
  <dcterms:modified xsi:type="dcterms:W3CDTF">2022-05-26T18:46:37Z</dcterms:modified>
</cp:coreProperties>
</file>